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005A5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005A5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005A5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005A5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445" y="324197"/>
            <a:ext cx="10058400" cy="120445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654228" y="308239"/>
            <a:ext cx="8299450" cy="708025"/>
          </a:xfrm>
          <a:custGeom>
            <a:avLst/>
            <a:gdLst/>
            <a:ahLst/>
            <a:cxnLst/>
            <a:rect l="l" t="t" r="r" b="b"/>
            <a:pathLst>
              <a:path w="8299450" h="708025">
                <a:moveTo>
                  <a:pt x="8298872" y="0"/>
                </a:moveTo>
                <a:lnTo>
                  <a:pt x="0" y="0"/>
                </a:lnTo>
                <a:lnTo>
                  <a:pt x="0" y="707885"/>
                </a:lnTo>
                <a:lnTo>
                  <a:pt x="8298872" y="707885"/>
                </a:lnTo>
                <a:lnTo>
                  <a:pt x="82988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g object 18"/>
          <p:cNvSpPr/>
          <p:nvPr/>
        </p:nvSpPr>
        <p:spPr>
          <a:xfrm>
            <a:off x="11361106" y="0"/>
            <a:ext cx="831215" cy="6858000"/>
          </a:xfrm>
          <a:custGeom>
            <a:avLst/>
            <a:gdLst/>
            <a:ahLst/>
            <a:cxnLst/>
            <a:rect l="l" t="t" r="r" b="b"/>
            <a:pathLst>
              <a:path w="831215" h="6858000">
                <a:moveTo>
                  <a:pt x="830893" y="0"/>
                </a:moveTo>
                <a:lnTo>
                  <a:pt x="0" y="0"/>
                </a:lnTo>
                <a:lnTo>
                  <a:pt x="0" y="6857999"/>
                </a:lnTo>
                <a:lnTo>
                  <a:pt x="830893" y="6857999"/>
                </a:lnTo>
                <a:lnTo>
                  <a:pt x="830893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32968" y="327659"/>
            <a:ext cx="2527935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005A5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0425" y="1652523"/>
            <a:ext cx="10241915" cy="42849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mailto:DHSForwardHealthPartners@dhs.wisconsin.gov" TargetMode="External"/><Relationship Id="rId5" Type="http://schemas.openxmlformats.org/officeDocument/2006/relationships/hyperlink" Target="http://www.dhs.wisconsin.gov/covid-19/forwardhealth-medicaid.htm" TargetMode="External"/><Relationship Id="rId4" Type="http://schemas.openxmlformats.org/officeDocument/2006/relationships/hyperlink" Target="http://www.dhs.wisconsin.gov/covid-19/unwindingtoolkit.ht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hyperlink" Target="mailto:dhs@info.wi.gov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hyperlink" Target="http://www.danecore.org/" TargetMode="External"/><Relationship Id="rId4" Type="http://schemas.openxmlformats.org/officeDocument/2006/relationships/hyperlink" Target="http://www.danecountyhomeless.org/get-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hyperlink" Target="http://www.esiwi.com/" TargetMode="Externa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0054" y="1744979"/>
            <a:ext cx="14579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1" spc="-10" dirty="0">
                <a:latin typeface="Calibri"/>
                <a:cs typeface="Calibri"/>
              </a:rPr>
              <a:t>¡Bienvenidos!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0424" y="2534412"/>
            <a:ext cx="8874125" cy="339090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2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ORDEN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DEL</a:t>
            </a:r>
            <a:r>
              <a:rPr lang="es-419" sz="2000" spc="-25" dirty="0" smtClean="0">
                <a:latin typeface="Calibri"/>
                <a:cs typeface="Calibri"/>
              </a:rPr>
              <a:t> DÍA</a:t>
            </a:r>
            <a:endParaRPr lang="es-419" sz="20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19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¿Qué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reversión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("unwinding")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y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por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qué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importante?</a:t>
            </a:r>
            <a:endParaRPr lang="es-419" sz="20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31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Principales</a:t>
            </a:r>
            <a:r>
              <a:rPr lang="es-419" sz="2000" spc="-5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implicaciones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para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nuestra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comunidad</a:t>
            </a:r>
            <a:endParaRPr lang="es-419" sz="2000" dirty="0" smtClean="0">
              <a:latin typeface="Calibri"/>
              <a:cs typeface="Calibri"/>
            </a:endParaRPr>
          </a:p>
          <a:p>
            <a:pPr marL="1269365" lvl="2" indent="-342900">
              <a:lnSpc>
                <a:spcPct val="100000"/>
              </a:lnSpc>
              <a:spcBef>
                <a:spcPts val="190"/>
              </a:spcBef>
              <a:buFont typeface="Arial"/>
              <a:buChar char="•"/>
              <a:tabLst>
                <a:tab pos="1269365" algn="l"/>
                <a:tab pos="12700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Planes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reversión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FoodShare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spc="-20" dirty="0" smtClean="0">
                <a:latin typeface="Calibri"/>
                <a:cs typeface="Calibri"/>
              </a:rPr>
              <a:t>(FS)</a:t>
            </a:r>
            <a:endParaRPr lang="es-419" sz="2000" dirty="0" smtClean="0">
              <a:latin typeface="Calibri"/>
              <a:cs typeface="Calibri"/>
            </a:endParaRPr>
          </a:p>
          <a:p>
            <a:pPr marL="1269365" lvl="2" indent="-342900">
              <a:lnSpc>
                <a:spcPct val="100000"/>
              </a:lnSpc>
              <a:spcBef>
                <a:spcPts val="315"/>
              </a:spcBef>
              <a:buFont typeface="Arial"/>
              <a:buChar char="•"/>
              <a:tabLst>
                <a:tab pos="1269365" algn="l"/>
                <a:tab pos="12700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Planes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reversión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Medicaid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spc="-20" dirty="0" smtClean="0">
                <a:latin typeface="Calibri"/>
                <a:cs typeface="Calibri"/>
              </a:rPr>
              <a:t>(MA)</a:t>
            </a:r>
            <a:endParaRPr lang="es-419" sz="20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28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Lo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que</a:t>
            </a:r>
            <a:r>
              <a:rPr lang="es-419" sz="2000" spc="-1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aún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permanece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proceso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cambio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(al</a:t>
            </a:r>
            <a:r>
              <a:rPr lang="es-419" sz="2000" spc="-1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3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marzo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0" dirty="0" smtClean="0">
                <a:latin typeface="Calibri"/>
                <a:cs typeface="Calibri"/>
              </a:rPr>
              <a:t> 2023)</a:t>
            </a:r>
            <a:endParaRPr lang="es-419" sz="20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Cómo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están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preparando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agencias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estatales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y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locales</a:t>
            </a:r>
            <a:endParaRPr lang="es-419" sz="20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29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Qué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puede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hacer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usted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ayudar</a:t>
            </a:r>
            <a:endParaRPr lang="es-419" sz="20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19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Información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y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recursos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spc="-35" dirty="0" smtClean="0">
                <a:solidFill>
                  <a:schemeClr val="tx1"/>
                </a:solidFill>
                <a:latin typeface="Calibri"/>
                <a:cs typeface="Calibri"/>
              </a:rPr>
              <a:t>para la </a:t>
            </a:r>
            <a:r>
              <a:rPr lang="es-419" sz="2000" spc="-10" dirty="0" smtClean="0">
                <a:latin typeface="Calibri"/>
                <a:cs typeface="Calibri"/>
              </a:rPr>
              <a:t>vivienda</a:t>
            </a:r>
            <a:endParaRPr lang="es-419" sz="20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31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Resumen:</a:t>
            </a:r>
            <a:r>
              <a:rPr lang="es-419" sz="2000" spc="3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MENSAJES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CLAVE</a:t>
            </a:r>
            <a:r>
              <a:rPr lang="es-419" sz="2000" spc="-5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PARA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SOCIOS,</a:t>
            </a:r>
            <a:r>
              <a:rPr lang="es-419" sz="2000" spc="-50" dirty="0" smtClean="0">
                <a:latin typeface="Calibri"/>
                <a:cs typeface="Calibri"/>
              </a:rPr>
              <a:t> </a:t>
            </a:r>
            <a:r>
              <a:rPr lang="es-419" sz="2000" spc="-20" dirty="0" smtClean="0">
                <a:latin typeface="Calibri"/>
                <a:cs typeface="Calibri"/>
              </a:rPr>
              <a:t>PARTES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INTERESADAS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Y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PERSONAL</a:t>
            </a:r>
            <a:endParaRPr lang="es-419" sz="200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1445" y="324196"/>
            <a:ext cx="10058400" cy="1204595"/>
            <a:chOff x="91445" y="324196"/>
            <a:chExt cx="10058400" cy="120459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45" y="324197"/>
              <a:ext cx="10058400" cy="12044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711959" y="324196"/>
              <a:ext cx="8299450" cy="708025"/>
            </a:xfrm>
            <a:custGeom>
              <a:avLst/>
              <a:gdLst/>
              <a:ahLst/>
              <a:cxnLst/>
              <a:rect l="l" t="t" r="r" b="b"/>
              <a:pathLst>
                <a:path w="8299450" h="708025">
                  <a:moveTo>
                    <a:pt x="8298873" y="0"/>
                  </a:moveTo>
                  <a:lnTo>
                    <a:pt x="0" y="0"/>
                  </a:lnTo>
                  <a:lnTo>
                    <a:pt x="0" y="707886"/>
                  </a:lnTo>
                  <a:lnTo>
                    <a:pt x="8298873" y="707886"/>
                  </a:lnTo>
                  <a:lnTo>
                    <a:pt x="82988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/>
          <p:nvPr/>
        </p:nvSpPr>
        <p:spPr>
          <a:xfrm>
            <a:off x="11361106" y="0"/>
            <a:ext cx="831215" cy="6858000"/>
          </a:xfrm>
          <a:custGeom>
            <a:avLst/>
            <a:gdLst/>
            <a:ahLst/>
            <a:cxnLst/>
            <a:rect l="l" t="t" r="r" b="b"/>
            <a:pathLst>
              <a:path w="831215" h="6858000">
                <a:moveTo>
                  <a:pt x="830893" y="0"/>
                </a:moveTo>
                <a:lnTo>
                  <a:pt x="0" y="0"/>
                </a:lnTo>
                <a:lnTo>
                  <a:pt x="0" y="6857999"/>
                </a:lnTo>
                <a:lnTo>
                  <a:pt x="830893" y="6857999"/>
                </a:lnTo>
                <a:lnTo>
                  <a:pt x="830893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790700" y="345947"/>
            <a:ext cx="53898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5A58"/>
                </a:solidFill>
                <a:latin typeface="Arial"/>
                <a:cs typeface="Arial"/>
              </a:rPr>
              <a:t>CONDADO</a:t>
            </a:r>
            <a:r>
              <a:rPr sz="2000" spc="-2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spc="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5A58"/>
                </a:solidFill>
                <a:latin typeface="Arial"/>
                <a:cs typeface="Arial"/>
              </a:rPr>
              <a:t>DANE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DEPARTAMENTO</a:t>
            </a:r>
            <a:r>
              <a:rPr sz="2000" b="1" spc="-4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SERVICIOS</a:t>
            </a: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A58"/>
                </a:solidFill>
                <a:latin typeface="Arial"/>
                <a:cs typeface="Arial"/>
              </a:rPr>
              <a:t>HUMANOS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36"/>
    </mc:Choice>
    <mc:Fallback xmlns="">
      <p:transition spd="slow" advTm="49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2968" y="327659"/>
            <a:ext cx="2527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CONDADO</a:t>
            </a:r>
            <a:r>
              <a:rPr spc="-20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spc="-20" dirty="0"/>
              <a:t>DANE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0424" y="632459"/>
            <a:ext cx="10351770" cy="560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04925">
              <a:lnSpc>
                <a:spcPts val="232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DEPARTAMENTO</a:t>
            </a:r>
            <a:r>
              <a:rPr sz="2000" b="1" spc="-4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SERVICIOS</a:t>
            </a: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A58"/>
                </a:solidFill>
                <a:latin typeface="Arial"/>
                <a:cs typeface="Arial"/>
              </a:rPr>
              <a:t>HUMANOS</a:t>
            </a:r>
            <a:endParaRPr sz="2000" dirty="0">
              <a:latin typeface="Arial"/>
              <a:cs typeface="Arial"/>
            </a:endParaRPr>
          </a:p>
          <a:p>
            <a:pPr marL="1304925">
              <a:lnSpc>
                <a:spcPts val="2800"/>
              </a:lnSpc>
            </a:pP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Reversión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de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la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salud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pública</a:t>
            </a:r>
            <a:endParaRPr sz="2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2300" dirty="0">
              <a:latin typeface="Century Gothic"/>
              <a:cs typeface="Century Gothic"/>
            </a:endParaRPr>
          </a:p>
          <a:p>
            <a:pPr marL="3091815" marR="2480310" indent="-474980">
              <a:lnSpc>
                <a:spcPct val="134000"/>
              </a:lnSpc>
              <a:spcBef>
                <a:spcPts val="5"/>
              </a:spcBef>
            </a:pPr>
            <a:r>
              <a:rPr sz="2000" b="1" i="1" dirty="0">
                <a:latin typeface="Calibri"/>
                <a:cs typeface="Calibri"/>
              </a:rPr>
              <a:t>Principales</a:t>
            </a:r>
            <a:r>
              <a:rPr sz="2000" b="1" i="1" spc="-6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implicaciones</a:t>
            </a:r>
            <a:r>
              <a:rPr sz="2000" b="1" i="1" spc="-5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para</a:t>
            </a:r>
            <a:r>
              <a:rPr sz="2000" b="1" i="1" spc="-5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nuestra</a:t>
            </a:r>
            <a:r>
              <a:rPr sz="2000" b="1" i="1" spc="-50" dirty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comunidad </a:t>
            </a:r>
            <a:r>
              <a:rPr sz="2000" b="1" i="1" dirty="0">
                <a:latin typeface="Calibri"/>
                <a:cs typeface="Calibri"/>
              </a:rPr>
              <a:t>Planes</a:t>
            </a:r>
            <a:r>
              <a:rPr sz="2000" b="1" i="1" spc="-4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de</a:t>
            </a:r>
            <a:r>
              <a:rPr sz="2000" b="1" i="1" spc="-2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reversión</a:t>
            </a:r>
            <a:r>
              <a:rPr sz="2000" b="1" i="1" spc="-3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de</a:t>
            </a:r>
            <a:r>
              <a:rPr sz="2000" b="1" i="1" spc="-2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servicios</a:t>
            </a:r>
            <a:r>
              <a:rPr sz="2000" b="1" i="1" spc="-25" dirty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médicos: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550" dirty="0">
              <a:latin typeface="Calibri"/>
              <a:cs typeface="Calibri"/>
            </a:endParaRPr>
          </a:p>
          <a:p>
            <a:pPr marL="354965" marR="184785" indent="-342265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niños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inscritos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BadgerCare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Plus,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adultos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sin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hijos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inscritos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BadgerCare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Plus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y</a:t>
            </a:r>
            <a:r>
              <a:rPr lang="es-419" sz="2000" spc="-25" dirty="0" smtClean="0">
                <a:latin typeface="Calibri"/>
                <a:cs typeface="Calibri"/>
              </a:rPr>
              <a:t> los </a:t>
            </a:r>
            <a:r>
              <a:rPr lang="es-419" sz="2000" dirty="0" smtClean="0">
                <a:latin typeface="Calibri"/>
                <a:cs typeface="Calibri"/>
              </a:rPr>
              <a:t>adultos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inscritos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el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Plan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compra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Medicaid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(MAPP)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no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han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estado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sujetos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políticas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spc="-25" dirty="0" smtClean="0">
                <a:latin typeface="Calibri"/>
                <a:cs typeface="Calibri"/>
              </a:rPr>
              <a:t>de </a:t>
            </a:r>
            <a:r>
              <a:rPr lang="es-419" sz="2000" dirty="0" smtClean="0">
                <a:latin typeface="Calibri"/>
                <a:cs typeface="Calibri"/>
              </a:rPr>
              <a:t>primas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durante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pandemia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del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COVID-</a:t>
            </a:r>
            <a:r>
              <a:rPr lang="es-419" sz="2000" spc="-25" dirty="0" smtClean="0">
                <a:latin typeface="Calibri"/>
                <a:cs typeface="Calibri"/>
              </a:rPr>
              <a:t>19.</a:t>
            </a:r>
            <a:endParaRPr lang="es-419" sz="200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nuevos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solicitantes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estarán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sujetos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políticas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primas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partir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del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1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enero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del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2024.</a:t>
            </a:r>
            <a:endParaRPr lang="es-419" sz="2000" dirty="0" smtClean="0">
              <a:latin typeface="Calibri"/>
              <a:cs typeface="Calibri"/>
            </a:endParaRPr>
          </a:p>
          <a:p>
            <a:pPr marL="354965" marR="5080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Las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primas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no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aplicarán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participantes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solidFill>
                  <a:schemeClr val="tx1"/>
                </a:solidFill>
                <a:latin typeface="Calibri"/>
                <a:cs typeface="Calibri"/>
              </a:rPr>
              <a:t>existentes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hasta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que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pasen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por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una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renovación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después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enero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del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2024.</a:t>
            </a:r>
            <a:endParaRPr lang="es-419" sz="2000" dirty="0" smtClean="0">
              <a:latin typeface="Calibri"/>
              <a:cs typeface="Calibri"/>
            </a:endParaRPr>
          </a:p>
          <a:p>
            <a:pPr marL="354965" marR="172085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El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restablecimiento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otros</a:t>
            </a:r>
            <a:r>
              <a:rPr lang="es-419" sz="2000" spc="-1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elementos</a:t>
            </a:r>
            <a:r>
              <a:rPr lang="es-419" sz="2000" spc="-1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no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financieros</a:t>
            </a:r>
            <a:r>
              <a:rPr lang="es-419" sz="2000" spc="-1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elegibilidad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para</a:t>
            </a:r>
            <a:r>
              <a:rPr lang="es-419" sz="2000" spc="-1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servicios</a:t>
            </a:r>
            <a:r>
              <a:rPr lang="es-419" sz="2000" spc="-10" dirty="0" smtClean="0">
                <a:latin typeface="Calibri"/>
                <a:cs typeface="Calibri"/>
              </a:rPr>
              <a:t> médicos, </a:t>
            </a:r>
            <a:r>
              <a:rPr lang="es-419" sz="2000" dirty="0" smtClean="0">
                <a:latin typeface="Calibri"/>
                <a:cs typeface="Calibri"/>
              </a:rPr>
              <a:t>como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el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requisito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trabajo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MAPP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y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Pregunta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necesidades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tratamiento,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también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spc="-25" dirty="0" smtClean="0">
                <a:latin typeface="Calibri"/>
                <a:cs typeface="Calibri"/>
              </a:rPr>
              <a:t>se </a:t>
            </a:r>
            <a:r>
              <a:rPr lang="es-419" sz="2000" dirty="0" smtClean="0">
                <a:latin typeface="Calibri"/>
                <a:cs typeface="Calibri"/>
              </a:rPr>
              <a:t>retrasará</a:t>
            </a:r>
            <a:r>
              <a:rPr lang="es-419" sz="2000" spc="-5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hasta</a:t>
            </a:r>
            <a:r>
              <a:rPr lang="es-419" sz="2000" spc="-5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enero</a:t>
            </a:r>
            <a:r>
              <a:rPr lang="es-419" sz="2000" spc="-5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del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spc="-20" dirty="0" smtClean="0">
                <a:latin typeface="Calibri"/>
                <a:cs typeface="Calibri"/>
              </a:rPr>
              <a:t>2024.</a:t>
            </a:r>
            <a:endParaRPr lang="es-419" sz="2000" dirty="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76"/>
    </mc:Choice>
    <mc:Fallback xmlns="">
      <p:transition spd="slow" advTm="65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0825" marR="2191385" indent="-527685">
              <a:lnSpc>
                <a:spcPct val="128200"/>
              </a:lnSpc>
              <a:spcBef>
                <a:spcPts val="100"/>
              </a:spcBef>
            </a:pPr>
            <a:r>
              <a:rPr dirty="0"/>
              <a:t>Principales</a:t>
            </a:r>
            <a:r>
              <a:rPr spc="-60" dirty="0"/>
              <a:t> </a:t>
            </a:r>
            <a:r>
              <a:rPr dirty="0"/>
              <a:t>implicaciones</a:t>
            </a:r>
            <a:r>
              <a:rPr spc="-45" dirty="0"/>
              <a:t> </a:t>
            </a:r>
            <a:r>
              <a:rPr dirty="0"/>
              <a:t>para</a:t>
            </a:r>
            <a:r>
              <a:rPr spc="-40" dirty="0"/>
              <a:t> </a:t>
            </a:r>
            <a:r>
              <a:rPr dirty="0"/>
              <a:t>nuestra</a:t>
            </a:r>
            <a:r>
              <a:rPr spc="-40" dirty="0"/>
              <a:t> </a:t>
            </a:r>
            <a:r>
              <a:rPr spc="-10" dirty="0"/>
              <a:t>comunidad</a:t>
            </a:r>
            <a:r>
              <a:rPr i="1" spc="-10" dirty="0"/>
              <a:t> </a:t>
            </a:r>
            <a:r>
              <a:rPr i="1" dirty="0"/>
              <a:t>Planes</a:t>
            </a:r>
            <a:r>
              <a:rPr i="1" spc="-30" dirty="0"/>
              <a:t> </a:t>
            </a:r>
            <a:r>
              <a:rPr i="1" dirty="0"/>
              <a:t>de</a:t>
            </a:r>
            <a:r>
              <a:rPr i="1" spc="-20" dirty="0"/>
              <a:t> </a:t>
            </a:r>
            <a:r>
              <a:rPr i="1" dirty="0"/>
              <a:t>reversión</a:t>
            </a:r>
            <a:r>
              <a:rPr i="1" spc="-15" dirty="0"/>
              <a:t> </a:t>
            </a:r>
            <a:r>
              <a:rPr i="1" dirty="0"/>
              <a:t>de</a:t>
            </a:r>
            <a:r>
              <a:rPr i="1" spc="-20" dirty="0"/>
              <a:t> </a:t>
            </a:r>
            <a:r>
              <a:rPr i="1" dirty="0"/>
              <a:t>servicios</a:t>
            </a:r>
            <a:r>
              <a:rPr i="1" spc="-15" dirty="0"/>
              <a:t> </a:t>
            </a:r>
            <a:r>
              <a:rPr i="1" spc="-10" dirty="0"/>
              <a:t>médicos: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600" dirty="0"/>
          </a:p>
          <a:p>
            <a:pPr marL="12700" marR="5080">
              <a:lnSpc>
                <a:spcPct val="90000"/>
              </a:lnSpc>
            </a:pPr>
            <a:r>
              <a:rPr lang="es-419" sz="2000" b="0" i="0" dirty="0" smtClean="0"/>
              <a:t>Algunos</a:t>
            </a:r>
            <a:r>
              <a:rPr lang="es-419" sz="2000" b="0" i="0" spc="-30" dirty="0" smtClean="0"/>
              <a:t> </a:t>
            </a:r>
            <a:r>
              <a:rPr lang="es-419" sz="2000" b="0" i="0" dirty="0" smtClean="0"/>
              <a:t>participantes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que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necesitan</a:t>
            </a:r>
            <a:r>
              <a:rPr lang="es-419" sz="2000" b="0" i="0" spc="-20" dirty="0" smtClean="0"/>
              <a:t> </a:t>
            </a:r>
            <a:r>
              <a:rPr lang="es-419" sz="2000" b="0" i="0" dirty="0" smtClean="0"/>
              <a:t>verificar su</a:t>
            </a:r>
            <a:r>
              <a:rPr lang="es-419" sz="2000" b="0" i="0" spc="-20" dirty="0" smtClean="0"/>
              <a:t> </a:t>
            </a:r>
            <a:r>
              <a:rPr lang="es-419" sz="2000" b="0" i="0" dirty="0" smtClean="0"/>
              <a:t>ciudadanía,</a:t>
            </a:r>
            <a:r>
              <a:rPr lang="es-419" sz="2000" b="0" i="0" spc="-20" dirty="0" smtClean="0"/>
              <a:t> </a:t>
            </a:r>
            <a:r>
              <a:rPr lang="es-419" sz="2000" b="0" i="0" dirty="0" smtClean="0"/>
              <a:t>identidad</a:t>
            </a:r>
            <a:r>
              <a:rPr lang="es-419" sz="2000" b="0" i="0" spc="-20" dirty="0" smtClean="0"/>
              <a:t> </a:t>
            </a:r>
            <a:r>
              <a:rPr lang="es-419" sz="2000" b="0" i="0" dirty="0" smtClean="0"/>
              <a:t>o</a:t>
            </a:r>
            <a:r>
              <a:rPr lang="es-419" sz="2000" b="0" i="0" spc="-25" dirty="0" smtClean="0"/>
              <a:t> </a:t>
            </a:r>
            <a:r>
              <a:rPr lang="es-419" sz="2000" b="0" i="0" dirty="0" smtClean="0"/>
              <a:t>estatus</a:t>
            </a:r>
            <a:r>
              <a:rPr lang="es-419" sz="2000" b="0" i="0" spc="-25" dirty="0" smtClean="0"/>
              <a:t> </a:t>
            </a:r>
            <a:r>
              <a:rPr lang="es-419" sz="2000" b="0" i="0" spc="-10" dirty="0" smtClean="0"/>
              <a:t>migratorio </a:t>
            </a:r>
            <a:r>
              <a:rPr lang="es-419" sz="2000" b="0" i="0" dirty="0" smtClean="0"/>
              <a:t>recibirán</a:t>
            </a:r>
            <a:r>
              <a:rPr lang="es-419" sz="2000" b="0" i="0" spc="-45" dirty="0" smtClean="0"/>
              <a:t> </a:t>
            </a:r>
            <a:r>
              <a:rPr lang="es-419" sz="2000" b="0" i="0" dirty="0" smtClean="0"/>
              <a:t>una</a:t>
            </a:r>
            <a:r>
              <a:rPr lang="es-419" sz="2000" b="0" i="0" spc="-35" dirty="0" smtClean="0"/>
              <a:t> </a:t>
            </a:r>
            <a:r>
              <a:rPr lang="es-419" sz="2000" b="0" i="0" dirty="0" smtClean="0"/>
              <a:t>carta</a:t>
            </a:r>
            <a:r>
              <a:rPr lang="es-419" sz="2000" b="0" i="0" spc="-40" dirty="0" smtClean="0"/>
              <a:t> </a:t>
            </a:r>
            <a:r>
              <a:rPr lang="es-419" sz="2000" b="0" i="0" dirty="0" smtClean="0"/>
              <a:t>en</a:t>
            </a:r>
            <a:r>
              <a:rPr lang="es-419" sz="2000" b="0" i="0" spc="-45" dirty="0" smtClean="0"/>
              <a:t> </a:t>
            </a:r>
            <a:r>
              <a:rPr lang="es-419" sz="2000" b="0" i="0" dirty="0" smtClean="0"/>
              <a:t>marzo</a:t>
            </a:r>
            <a:r>
              <a:rPr lang="es-419" sz="2000" b="0" i="0" spc="-45" dirty="0" smtClean="0"/>
              <a:t> </a:t>
            </a:r>
            <a:r>
              <a:rPr lang="es-419" sz="2000" b="0" i="0" dirty="0" smtClean="0"/>
              <a:t>recordándoles</a:t>
            </a:r>
            <a:r>
              <a:rPr lang="es-419" sz="2000" b="0" i="0" spc="-40" dirty="0" smtClean="0"/>
              <a:t> </a:t>
            </a:r>
            <a:r>
              <a:rPr lang="es-419" sz="2000" b="0" i="0" dirty="0" smtClean="0"/>
              <a:t>que</a:t>
            </a:r>
            <a:r>
              <a:rPr lang="es-419" sz="2000" b="0" i="0" spc="-35" dirty="0" smtClean="0"/>
              <a:t> </a:t>
            </a:r>
            <a:r>
              <a:rPr lang="es-419" sz="2000" b="0" i="0" dirty="0" smtClean="0"/>
              <a:t>deberán</a:t>
            </a:r>
            <a:r>
              <a:rPr lang="es-419" sz="2000" b="0" i="0" spc="-40" dirty="0" smtClean="0"/>
              <a:t> </a:t>
            </a:r>
            <a:r>
              <a:rPr lang="es-419" sz="2000" b="0" i="0" dirty="0" smtClean="0"/>
              <a:t>proporcionar</a:t>
            </a:r>
            <a:r>
              <a:rPr lang="es-419" sz="2000" b="0" i="0" spc="-40" dirty="0" smtClean="0"/>
              <a:t> </a:t>
            </a:r>
            <a:r>
              <a:rPr lang="es-419" sz="2000" b="0" i="0" dirty="0" smtClean="0"/>
              <a:t>la</a:t>
            </a:r>
            <a:r>
              <a:rPr lang="es-419" sz="2000" b="0" i="0" spc="-35" dirty="0" smtClean="0"/>
              <a:t> </a:t>
            </a:r>
            <a:r>
              <a:rPr lang="es-419" sz="2000" b="0" i="0" spc="-10" dirty="0" smtClean="0"/>
              <a:t>información </a:t>
            </a:r>
            <a:r>
              <a:rPr lang="es-419" sz="2000" b="0" i="0" dirty="0" smtClean="0"/>
              <a:t>necesaria</a:t>
            </a:r>
            <a:r>
              <a:rPr lang="es-419" sz="2000" b="0" i="0" spc="-30" dirty="0" smtClean="0"/>
              <a:t> </a:t>
            </a:r>
            <a:r>
              <a:rPr lang="es-419" sz="2000" b="0" i="0" dirty="0" smtClean="0"/>
              <a:t>o</a:t>
            </a:r>
            <a:r>
              <a:rPr lang="es-419" sz="2000" b="0" i="0" spc="-25" dirty="0" smtClean="0"/>
              <a:t> </a:t>
            </a:r>
            <a:r>
              <a:rPr lang="es-419" sz="2000" b="0" i="0" dirty="0" smtClean="0"/>
              <a:t>volver</a:t>
            </a:r>
            <a:r>
              <a:rPr lang="es-419" sz="2000" b="0" i="0" spc="-20" dirty="0" smtClean="0"/>
              <a:t> </a:t>
            </a:r>
            <a:r>
              <a:rPr lang="es-419" sz="2000" b="0" i="0" dirty="0" smtClean="0"/>
              <a:t>a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presentar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una</a:t>
            </a:r>
            <a:r>
              <a:rPr lang="es-419" sz="2000" b="0" i="0" spc="-20" dirty="0" smtClean="0"/>
              <a:t> </a:t>
            </a:r>
            <a:r>
              <a:rPr lang="es-419" sz="2000" b="0" i="0" dirty="0" smtClean="0"/>
              <a:t>solicitud</a:t>
            </a:r>
            <a:r>
              <a:rPr lang="es-419" sz="2000" b="0" i="0" spc="-20" dirty="0" smtClean="0"/>
              <a:t> </a:t>
            </a:r>
            <a:r>
              <a:rPr lang="es-419" sz="2000" b="0" i="0" dirty="0" smtClean="0"/>
              <a:t>a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finales</a:t>
            </a:r>
            <a:r>
              <a:rPr lang="es-419" sz="2000" b="0" i="0" spc="-20" dirty="0" smtClean="0"/>
              <a:t> </a:t>
            </a:r>
            <a:r>
              <a:rPr lang="es-419" sz="2000" b="0" i="0" dirty="0" smtClean="0"/>
              <a:t>de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mayo</a:t>
            </a:r>
            <a:r>
              <a:rPr lang="es-419" sz="2000" b="0" i="0" spc="-25" dirty="0" smtClean="0"/>
              <a:t> </a:t>
            </a:r>
            <a:r>
              <a:rPr lang="es-419" sz="2000" b="0" i="0" dirty="0" smtClean="0"/>
              <a:t>(o</a:t>
            </a:r>
            <a:r>
              <a:rPr lang="es-419" sz="2000" b="0" i="0" spc="-30" dirty="0" smtClean="0"/>
              <a:t> su caso </a:t>
            </a:r>
            <a:r>
              <a:rPr lang="es-419" sz="2000" b="0" i="0" dirty="0" smtClean="0"/>
              <a:t>cerrará</a:t>
            </a:r>
            <a:r>
              <a:rPr lang="es-419" sz="2000" b="0" i="0" spc="-20" dirty="0" smtClean="0"/>
              <a:t> </a:t>
            </a:r>
            <a:r>
              <a:rPr lang="es-419" sz="2000" b="0" i="0" dirty="0" smtClean="0"/>
              <a:t>a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finales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de</a:t>
            </a:r>
            <a:r>
              <a:rPr lang="es-419" sz="2000" b="0" i="0" spc="-15" dirty="0" smtClean="0"/>
              <a:t> </a:t>
            </a:r>
            <a:r>
              <a:rPr lang="es-419" sz="2000" b="0" i="0" spc="-10" dirty="0" smtClean="0"/>
              <a:t>mayo).</a:t>
            </a:r>
            <a:endParaRPr lang="es-419" sz="2000" dirty="0" smtClean="0"/>
          </a:p>
          <a:p>
            <a:pPr marL="12700">
              <a:lnSpc>
                <a:spcPts val="2090"/>
              </a:lnSpc>
            </a:pPr>
            <a:r>
              <a:rPr lang="es-419" sz="2000" b="0" i="0" dirty="0" smtClean="0"/>
              <a:t>Capital</a:t>
            </a:r>
            <a:r>
              <a:rPr lang="es-419" sz="2000" b="0" i="0" spc="-30" dirty="0" smtClean="0"/>
              <a:t> </a:t>
            </a:r>
            <a:r>
              <a:rPr lang="es-419" sz="2000" b="0" i="0" dirty="0" smtClean="0"/>
              <a:t>espera</a:t>
            </a:r>
            <a:r>
              <a:rPr lang="es-419" sz="2000" b="0" i="0" spc="-25" dirty="0" smtClean="0"/>
              <a:t> </a:t>
            </a:r>
            <a:r>
              <a:rPr lang="es-419" sz="2000" b="0" i="0" dirty="0" smtClean="0"/>
              <a:t>tener</a:t>
            </a:r>
            <a:r>
              <a:rPr lang="es-419" sz="2000" b="0" i="0" spc="-20" dirty="0" smtClean="0"/>
              <a:t> </a:t>
            </a:r>
            <a:r>
              <a:rPr lang="es-419" sz="2000" b="0" i="0" dirty="0" smtClean="0"/>
              <a:t>menos</a:t>
            </a:r>
            <a:r>
              <a:rPr lang="es-419" sz="2000" b="0" i="0" spc="-20" dirty="0" smtClean="0"/>
              <a:t> </a:t>
            </a:r>
            <a:r>
              <a:rPr lang="es-419" sz="2000" b="0" i="0" dirty="0" smtClean="0"/>
              <a:t>de</a:t>
            </a:r>
            <a:r>
              <a:rPr lang="es-419" sz="2000" b="0" i="0" spc="-20" dirty="0" smtClean="0"/>
              <a:t> </a:t>
            </a:r>
            <a:r>
              <a:rPr lang="es-419" sz="2000" b="0" i="0" dirty="0" smtClean="0"/>
              <a:t>300</a:t>
            </a:r>
            <a:r>
              <a:rPr lang="es-419" sz="2000" b="0" i="0" spc="-20" dirty="0" smtClean="0"/>
              <a:t> </a:t>
            </a:r>
            <a:r>
              <a:rPr lang="es-419" sz="2000" b="0" i="0" dirty="0" smtClean="0"/>
              <a:t>participantes</a:t>
            </a:r>
            <a:r>
              <a:rPr lang="es-419" sz="2000" b="0" i="0" spc="-20" dirty="0" smtClean="0"/>
              <a:t> </a:t>
            </a:r>
            <a:r>
              <a:rPr lang="es-419" sz="2000" b="0" i="0" spc="-10" dirty="0" smtClean="0"/>
              <a:t>afectados.</a:t>
            </a:r>
            <a:endParaRPr lang="es-419" sz="2000" dirty="0" smtClean="0"/>
          </a:p>
          <a:p>
            <a:pPr marL="354965" indent="-342265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b="0" i="0" dirty="0" smtClean="0"/>
              <a:t>Durante</a:t>
            </a:r>
            <a:r>
              <a:rPr lang="es-419" sz="2000" b="0" i="0" spc="-35" dirty="0" smtClean="0"/>
              <a:t> </a:t>
            </a:r>
            <a:r>
              <a:rPr lang="es-419" sz="2000" b="0" i="0" dirty="0" smtClean="0"/>
              <a:t>las</a:t>
            </a:r>
            <a:r>
              <a:rPr lang="es-419" sz="2000" b="0" i="0" spc="-25" dirty="0" smtClean="0"/>
              <a:t> </a:t>
            </a:r>
            <a:r>
              <a:rPr lang="es-419" sz="2000" b="0" i="0" dirty="0" smtClean="0"/>
              <a:t>semanas</a:t>
            </a:r>
            <a:r>
              <a:rPr lang="es-419" sz="2000" b="0" i="0" spc="-20" dirty="0" smtClean="0"/>
              <a:t> </a:t>
            </a:r>
            <a:r>
              <a:rPr lang="es-419" sz="2000" b="0" i="0" dirty="0" smtClean="0"/>
              <a:t>del</a:t>
            </a:r>
            <a:r>
              <a:rPr lang="es-419" sz="2000" b="0" i="0" spc="-25" dirty="0" smtClean="0"/>
              <a:t> </a:t>
            </a:r>
            <a:r>
              <a:rPr lang="es-419" sz="2000" b="0" i="0" dirty="0" smtClean="0"/>
              <a:t>13</a:t>
            </a:r>
            <a:r>
              <a:rPr lang="es-419" sz="2000" b="0" i="0" spc="-30" dirty="0" smtClean="0"/>
              <a:t> </a:t>
            </a:r>
            <a:r>
              <a:rPr lang="es-419" sz="2000" b="0" i="0" dirty="0" smtClean="0"/>
              <a:t>y</a:t>
            </a:r>
            <a:r>
              <a:rPr lang="es-419" sz="2000" b="0" i="0" spc="-30" dirty="0" smtClean="0"/>
              <a:t> </a:t>
            </a:r>
            <a:r>
              <a:rPr lang="es-419" sz="2000" b="0" i="0" dirty="0" smtClean="0"/>
              <a:t>20</a:t>
            </a:r>
            <a:r>
              <a:rPr lang="es-419" sz="2000" b="0" i="0" spc="-30" dirty="0" smtClean="0"/>
              <a:t> </a:t>
            </a:r>
            <a:r>
              <a:rPr lang="es-419" sz="2000" b="0" i="0" dirty="0" smtClean="0"/>
              <a:t>de</a:t>
            </a:r>
            <a:r>
              <a:rPr lang="es-419" sz="2000" b="0" i="0" spc="-20" dirty="0" smtClean="0"/>
              <a:t> </a:t>
            </a:r>
            <a:r>
              <a:rPr lang="es-419" sz="2000" b="0" i="0" dirty="0" smtClean="0"/>
              <a:t>marzo,</a:t>
            </a:r>
            <a:r>
              <a:rPr lang="es-419" sz="2000" b="0" i="0" spc="-30" dirty="0" smtClean="0"/>
              <a:t> </a:t>
            </a:r>
            <a:r>
              <a:rPr lang="es-419" sz="2000" b="0" i="0" dirty="0" smtClean="0"/>
              <a:t>se</a:t>
            </a:r>
            <a:r>
              <a:rPr lang="es-419" sz="2000" b="0" i="0" spc="-20" dirty="0" smtClean="0"/>
              <a:t> </a:t>
            </a:r>
            <a:r>
              <a:rPr lang="es-419" sz="2000" b="0" i="0" dirty="0" smtClean="0"/>
              <a:t>enviarán</a:t>
            </a:r>
            <a:r>
              <a:rPr lang="es-419" sz="2000" b="0" i="0" spc="-30" dirty="0" smtClean="0"/>
              <a:t> </a:t>
            </a:r>
            <a:r>
              <a:rPr lang="es-419" sz="2000" b="0" i="0" dirty="0" smtClean="0"/>
              <a:t>cartas</a:t>
            </a:r>
            <a:r>
              <a:rPr lang="es-419" sz="2000" b="0" i="0" spc="-25" dirty="0" smtClean="0"/>
              <a:t> </a:t>
            </a:r>
            <a:r>
              <a:rPr lang="es-419" sz="2000" b="0" i="0" dirty="0" smtClean="0"/>
              <a:t>a</a:t>
            </a:r>
            <a:r>
              <a:rPr lang="es-419" sz="2000" b="0" i="0" spc="-20" dirty="0" smtClean="0"/>
              <a:t> </a:t>
            </a:r>
            <a:r>
              <a:rPr lang="es-419" sz="2000" b="0" i="0" dirty="0" smtClean="0"/>
              <a:t>los</a:t>
            </a:r>
            <a:r>
              <a:rPr lang="es-419" sz="2000" b="0" i="0" spc="-25" dirty="0" smtClean="0"/>
              <a:t> </a:t>
            </a:r>
            <a:r>
              <a:rPr lang="es-419" sz="2000" b="0" i="0" dirty="0" smtClean="0"/>
              <a:t>participantes</a:t>
            </a:r>
            <a:r>
              <a:rPr lang="es-419" sz="2000" b="0" i="0" spc="-20" dirty="0" smtClean="0"/>
              <a:t> </a:t>
            </a:r>
            <a:r>
              <a:rPr lang="es-419" sz="2000" b="0" i="0" spc="-10" dirty="0" smtClean="0"/>
              <a:t>afectados.</a:t>
            </a:r>
            <a:endParaRPr lang="es-419" sz="2000" dirty="0" smtClean="0"/>
          </a:p>
          <a:p>
            <a:pPr marL="354965" marR="211454" indent="-342265">
              <a:lnSpc>
                <a:spcPts val="2090"/>
              </a:lnSpc>
              <a:spcBef>
                <a:spcPts val="11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b="0" i="0" dirty="0" smtClean="0"/>
              <a:t>El</a:t>
            </a:r>
            <a:r>
              <a:rPr lang="es-419" sz="2000" b="0" i="0" spc="-45" dirty="0" smtClean="0"/>
              <a:t> </a:t>
            </a:r>
            <a:r>
              <a:rPr lang="es-419" sz="2000" b="0" i="0" dirty="0" smtClean="0"/>
              <a:t>personal</a:t>
            </a:r>
            <a:r>
              <a:rPr lang="es-419" sz="2000" b="0" i="0" spc="-35" dirty="0" smtClean="0"/>
              <a:t> </a:t>
            </a:r>
            <a:r>
              <a:rPr lang="es-419" sz="2000" b="0" i="0" dirty="0" smtClean="0"/>
              <a:t>del</a:t>
            </a:r>
            <a:r>
              <a:rPr lang="es-419" sz="2000" b="0" i="0" spc="-30" dirty="0" smtClean="0"/>
              <a:t> </a:t>
            </a:r>
            <a:r>
              <a:rPr lang="es-419" sz="2000" b="0" i="0" dirty="0" smtClean="0"/>
              <a:t>Consorcio</a:t>
            </a:r>
            <a:r>
              <a:rPr lang="es-419" sz="2000" b="0" i="0" spc="-45" dirty="0" smtClean="0"/>
              <a:t> </a:t>
            </a:r>
            <a:r>
              <a:rPr lang="es-419" sz="2000" b="0" i="0" dirty="0" smtClean="0"/>
              <a:t>Capital</a:t>
            </a:r>
            <a:r>
              <a:rPr lang="es-419" sz="2000" b="0" i="0" spc="-30" dirty="0" smtClean="0"/>
              <a:t> </a:t>
            </a:r>
            <a:r>
              <a:rPr lang="es-419" sz="2000" b="0" i="0" dirty="0" smtClean="0"/>
              <a:t>realizará</a:t>
            </a:r>
            <a:r>
              <a:rPr lang="es-419" sz="2000" b="0" i="0" spc="-35" dirty="0" smtClean="0"/>
              <a:t> </a:t>
            </a:r>
            <a:r>
              <a:rPr lang="es-419" sz="2000" b="0" i="0" dirty="0" smtClean="0"/>
              <a:t>llamadas</a:t>
            </a:r>
            <a:r>
              <a:rPr lang="es-419" sz="2000" b="0" i="0" spc="-30" dirty="0" smtClean="0"/>
              <a:t> </a:t>
            </a:r>
            <a:r>
              <a:rPr lang="es-419" sz="2000" b="0" i="0" dirty="0" smtClean="0"/>
              <a:t>a</a:t>
            </a:r>
            <a:r>
              <a:rPr lang="es-419" sz="2000" b="0" i="0" spc="-35" dirty="0" smtClean="0"/>
              <a:t> </a:t>
            </a:r>
            <a:r>
              <a:rPr lang="es-419" sz="2000" b="0" i="0" dirty="0" smtClean="0"/>
              <a:t>los</a:t>
            </a:r>
            <a:r>
              <a:rPr lang="es-419" sz="2000" b="0" i="0" spc="-30" dirty="0" smtClean="0"/>
              <a:t> </a:t>
            </a:r>
            <a:r>
              <a:rPr lang="es-419" sz="2000" b="0" i="0" dirty="0" smtClean="0"/>
              <a:t>participantes</a:t>
            </a:r>
            <a:r>
              <a:rPr lang="es-419" sz="2000" b="0" i="0" spc="-35" dirty="0" smtClean="0"/>
              <a:t> </a:t>
            </a:r>
            <a:r>
              <a:rPr lang="es-419" sz="2000" b="0" i="0" dirty="0" smtClean="0"/>
              <a:t>afectados</a:t>
            </a:r>
            <a:r>
              <a:rPr lang="es-419" sz="2000" b="0" i="0" spc="-30" dirty="0" smtClean="0"/>
              <a:t> </a:t>
            </a:r>
            <a:r>
              <a:rPr lang="es-419" sz="2000" b="0" i="0" spc="-20" dirty="0" smtClean="0"/>
              <a:t>para </a:t>
            </a:r>
            <a:r>
              <a:rPr lang="es-419" sz="2000" b="0" i="0" dirty="0" smtClean="0"/>
              <a:t>alentarlos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a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brindar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la</a:t>
            </a:r>
            <a:r>
              <a:rPr lang="es-419" sz="2000" b="0" i="0" spc="-10" dirty="0" smtClean="0"/>
              <a:t> </a:t>
            </a:r>
            <a:r>
              <a:rPr lang="es-419" sz="2000" b="0" i="0" dirty="0" smtClean="0"/>
              <a:t>información</a:t>
            </a:r>
            <a:r>
              <a:rPr lang="es-419" sz="2000" b="0" i="0" spc="-20" dirty="0" smtClean="0"/>
              <a:t> </a:t>
            </a:r>
            <a:r>
              <a:rPr lang="es-419" sz="2000" b="0" i="0" dirty="0" smtClean="0"/>
              <a:t>necesaria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antes</a:t>
            </a:r>
            <a:r>
              <a:rPr lang="es-419" sz="2000" b="0" i="0" spc="-10" dirty="0" smtClean="0"/>
              <a:t> </a:t>
            </a:r>
            <a:r>
              <a:rPr lang="es-419" sz="2000" b="0" i="0" dirty="0" smtClean="0"/>
              <a:t>de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que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se</a:t>
            </a:r>
            <a:r>
              <a:rPr lang="es-419" sz="2000" b="0" i="0" spc="-10" dirty="0" smtClean="0"/>
              <a:t> </a:t>
            </a:r>
            <a:r>
              <a:rPr lang="es-419" sz="2000" b="0" i="0" dirty="0" smtClean="0"/>
              <a:t>cierre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su</a:t>
            </a:r>
            <a:r>
              <a:rPr lang="es-419" sz="2000" b="0" i="0" spc="-20" dirty="0" smtClean="0"/>
              <a:t> </a:t>
            </a:r>
            <a:r>
              <a:rPr lang="es-419" sz="2000" b="0" i="0" dirty="0" smtClean="0"/>
              <a:t>caso</a:t>
            </a:r>
            <a:r>
              <a:rPr lang="es-419" sz="2000" b="0" i="0" spc="-20" dirty="0" smtClean="0"/>
              <a:t> </a:t>
            </a:r>
            <a:r>
              <a:rPr lang="es-419" sz="2000" b="0" i="0" dirty="0" smtClean="0"/>
              <a:t>a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fines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de</a:t>
            </a:r>
            <a:r>
              <a:rPr lang="es-419" sz="2000" b="0" i="0" spc="-10" dirty="0" smtClean="0"/>
              <a:t> mayo.</a:t>
            </a:r>
            <a:endParaRPr lang="es-419" sz="2000" dirty="0" smtClean="0"/>
          </a:p>
          <a:p>
            <a:pPr marL="354965" marR="450215" indent="-342265">
              <a:lnSpc>
                <a:spcPts val="2090"/>
              </a:lnSpc>
              <a:spcBef>
                <a:spcPts val="11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b="0" i="0" spc="-10" dirty="0" smtClean="0"/>
              <a:t>También</a:t>
            </a:r>
            <a:r>
              <a:rPr lang="es-419" sz="2000" b="0" i="0" spc="-60" dirty="0" smtClean="0"/>
              <a:t> </a:t>
            </a:r>
            <a:r>
              <a:rPr lang="es-419" sz="2000" b="0" i="0" dirty="0" smtClean="0"/>
              <a:t>estamos</a:t>
            </a:r>
            <a:r>
              <a:rPr lang="es-419" sz="2000" b="0" i="0" spc="-40" dirty="0" smtClean="0"/>
              <a:t> </a:t>
            </a:r>
            <a:r>
              <a:rPr lang="es-419" sz="2000" b="0" i="0" dirty="0" smtClean="0"/>
              <a:t>trabajando</a:t>
            </a:r>
            <a:r>
              <a:rPr lang="es-419" sz="2000" b="0" i="0" spc="-55" dirty="0" smtClean="0"/>
              <a:t> </a:t>
            </a:r>
            <a:r>
              <a:rPr lang="es-419" sz="2000" b="0" i="0" dirty="0" smtClean="0"/>
              <a:t>con</a:t>
            </a:r>
            <a:r>
              <a:rPr lang="es-419" sz="2000" b="0" i="0" spc="-45" dirty="0" smtClean="0"/>
              <a:t> </a:t>
            </a:r>
            <a:r>
              <a:rPr lang="es-419" sz="2000" b="0" i="0" dirty="0" smtClean="0"/>
              <a:t>nuestros</a:t>
            </a:r>
            <a:r>
              <a:rPr lang="es-419" sz="2000" b="0" i="0" spc="-40" dirty="0" smtClean="0"/>
              <a:t> </a:t>
            </a:r>
            <a:r>
              <a:rPr lang="es-419" sz="2000" b="0" i="0" dirty="0" smtClean="0"/>
              <a:t>propios</a:t>
            </a:r>
            <a:r>
              <a:rPr lang="es-419" sz="2000" b="0" i="0" spc="-45" dirty="0" smtClean="0"/>
              <a:t> departamentos </a:t>
            </a:r>
            <a:r>
              <a:rPr lang="es-419" sz="2000" b="0" i="0" dirty="0" smtClean="0"/>
              <a:t>internos</a:t>
            </a:r>
            <a:r>
              <a:rPr lang="es-419" sz="2000" b="0" i="0" spc="-45" dirty="0" smtClean="0"/>
              <a:t> </a:t>
            </a:r>
            <a:r>
              <a:rPr lang="es-419" sz="2000" b="0" i="0" dirty="0" smtClean="0"/>
              <a:t>(</a:t>
            </a:r>
            <a:r>
              <a:rPr lang="es-419" sz="2000" b="0" i="0" spc="-10" dirty="0" smtClean="0"/>
              <a:t>Inmigration Affairs, </a:t>
            </a:r>
            <a:r>
              <a:rPr lang="es-419" sz="2000" b="0" i="0" dirty="0" smtClean="0"/>
              <a:t>oficinas</a:t>
            </a:r>
            <a:r>
              <a:rPr lang="es-419" sz="2000" b="0" i="0" spc="-25" dirty="0" smtClean="0"/>
              <a:t> </a:t>
            </a:r>
            <a:r>
              <a:rPr lang="es-419" sz="2000" b="0" i="0" dirty="0" smtClean="0"/>
              <a:t>de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JFF)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para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ayudar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a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educar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a</a:t>
            </a:r>
            <a:r>
              <a:rPr lang="es-419" sz="2000" b="0" i="0" spc="-15" dirty="0" smtClean="0"/>
              <a:t> </a:t>
            </a:r>
            <a:r>
              <a:rPr lang="es-419" sz="2000" b="0" i="0" dirty="0" smtClean="0"/>
              <a:t>la</a:t>
            </a:r>
            <a:r>
              <a:rPr lang="es-419" sz="2000" b="0" i="0" spc="-15" dirty="0" smtClean="0"/>
              <a:t> </a:t>
            </a:r>
            <a:r>
              <a:rPr lang="es-419" sz="2000" b="0" i="0" spc="-10" dirty="0" smtClean="0"/>
              <a:t>comunidad.</a:t>
            </a:r>
            <a:endParaRPr lang="es-419" sz="2000" dirty="0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445" y="324197"/>
            <a:ext cx="10058400" cy="120445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32968" y="916939"/>
            <a:ext cx="4356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Reversión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de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la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salud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pública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361106" y="0"/>
            <a:ext cx="831215" cy="6858000"/>
          </a:xfrm>
          <a:custGeom>
            <a:avLst/>
            <a:gdLst/>
            <a:ahLst/>
            <a:cxnLst/>
            <a:rect l="l" t="t" r="r" b="b"/>
            <a:pathLst>
              <a:path w="831215" h="6858000">
                <a:moveTo>
                  <a:pt x="830893" y="0"/>
                </a:moveTo>
                <a:lnTo>
                  <a:pt x="0" y="0"/>
                </a:lnTo>
                <a:lnTo>
                  <a:pt x="0" y="6857999"/>
                </a:lnTo>
                <a:lnTo>
                  <a:pt x="830893" y="6857999"/>
                </a:lnTo>
                <a:lnTo>
                  <a:pt x="830893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654228" y="308239"/>
            <a:ext cx="8299450" cy="708025"/>
          </a:xfrm>
          <a:custGeom>
            <a:avLst/>
            <a:gdLst/>
            <a:ahLst/>
            <a:cxnLst/>
            <a:rect l="l" t="t" r="r" b="b"/>
            <a:pathLst>
              <a:path w="8299450" h="708025">
                <a:moveTo>
                  <a:pt x="8298872" y="0"/>
                </a:moveTo>
                <a:lnTo>
                  <a:pt x="0" y="0"/>
                </a:lnTo>
                <a:lnTo>
                  <a:pt x="0" y="707885"/>
                </a:lnTo>
                <a:lnTo>
                  <a:pt x="8298872" y="707885"/>
                </a:lnTo>
                <a:lnTo>
                  <a:pt x="82988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732968" y="327659"/>
            <a:ext cx="53898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5A58"/>
                </a:solidFill>
                <a:latin typeface="Arial"/>
                <a:cs typeface="Arial"/>
              </a:rPr>
              <a:t>CONDADO</a:t>
            </a:r>
            <a:r>
              <a:rPr sz="2000" spc="-2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spc="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5A58"/>
                </a:solidFill>
                <a:latin typeface="Arial"/>
                <a:cs typeface="Arial"/>
              </a:rPr>
              <a:t>DANE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DEPARTAMENTO</a:t>
            </a:r>
            <a:r>
              <a:rPr sz="2000" b="1" spc="-4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SERVICIOS</a:t>
            </a: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A58"/>
                </a:solidFill>
                <a:latin typeface="Arial"/>
                <a:cs typeface="Arial"/>
              </a:rPr>
              <a:t>HUMANOS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85"/>
    </mc:Choice>
    <mc:Fallback xmlns="">
      <p:transition spd="slow" advTm="65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0425" y="1652523"/>
            <a:ext cx="9894570" cy="4955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0825" marR="1844039" indent="-527685">
              <a:lnSpc>
                <a:spcPct val="128200"/>
              </a:lnSpc>
              <a:spcBef>
                <a:spcPts val="100"/>
              </a:spcBef>
            </a:pPr>
            <a:r>
              <a:rPr sz="2200" b="1" i="1" dirty="0">
                <a:latin typeface="Calibri"/>
                <a:cs typeface="Calibri"/>
              </a:rPr>
              <a:t>Principales</a:t>
            </a:r>
            <a:r>
              <a:rPr sz="2200" b="1" i="1" spc="-60" dirty="0">
                <a:latin typeface="Calibri"/>
                <a:cs typeface="Calibri"/>
              </a:rPr>
              <a:t> </a:t>
            </a:r>
            <a:r>
              <a:rPr sz="2200" b="1" i="1" dirty="0">
                <a:latin typeface="Calibri"/>
                <a:cs typeface="Calibri"/>
              </a:rPr>
              <a:t>implicaciones</a:t>
            </a:r>
            <a:r>
              <a:rPr sz="2200" b="1" i="1" spc="-45" dirty="0">
                <a:latin typeface="Calibri"/>
                <a:cs typeface="Calibri"/>
              </a:rPr>
              <a:t> </a:t>
            </a:r>
            <a:r>
              <a:rPr sz="2200" b="1" i="1" dirty="0">
                <a:latin typeface="Calibri"/>
                <a:cs typeface="Calibri"/>
              </a:rPr>
              <a:t>para</a:t>
            </a:r>
            <a:r>
              <a:rPr sz="2200" b="1" i="1" spc="-40" dirty="0">
                <a:latin typeface="Calibri"/>
                <a:cs typeface="Calibri"/>
              </a:rPr>
              <a:t> </a:t>
            </a:r>
            <a:r>
              <a:rPr sz="2200" b="1" i="1" dirty="0">
                <a:latin typeface="Calibri"/>
                <a:cs typeface="Calibri"/>
              </a:rPr>
              <a:t>nuestra</a:t>
            </a:r>
            <a:r>
              <a:rPr sz="2200" b="1" i="1" spc="-40" dirty="0">
                <a:latin typeface="Calibri"/>
                <a:cs typeface="Calibri"/>
              </a:rPr>
              <a:t> </a:t>
            </a:r>
            <a:r>
              <a:rPr sz="2200" b="1" i="1" spc="-10" dirty="0">
                <a:latin typeface="Calibri"/>
                <a:cs typeface="Calibri"/>
              </a:rPr>
              <a:t>comunidad </a:t>
            </a:r>
            <a:r>
              <a:rPr sz="2200" b="1" i="1" dirty="0">
                <a:latin typeface="Calibri"/>
                <a:cs typeface="Calibri"/>
              </a:rPr>
              <a:t>Planes</a:t>
            </a:r>
            <a:r>
              <a:rPr sz="2200" b="1" i="1" spc="-30" dirty="0">
                <a:latin typeface="Calibri"/>
                <a:cs typeface="Calibri"/>
              </a:rPr>
              <a:t> </a:t>
            </a:r>
            <a:r>
              <a:rPr sz="2200" b="1" i="1" dirty="0">
                <a:latin typeface="Calibri"/>
                <a:cs typeface="Calibri"/>
              </a:rPr>
              <a:t>de</a:t>
            </a:r>
            <a:r>
              <a:rPr sz="2200" b="1" i="1" spc="-20" dirty="0">
                <a:latin typeface="Calibri"/>
                <a:cs typeface="Calibri"/>
              </a:rPr>
              <a:t> </a:t>
            </a:r>
            <a:r>
              <a:rPr sz="2200" b="1" i="1" dirty="0">
                <a:latin typeface="Calibri"/>
                <a:cs typeface="Calibri"/>
              </a:rPr>
              <a:t>reversión</a:t>
            </a:r>
            <a:r>
              <a:rPr sz="2200" b="1" i="1" spc="-15" dirty="0">
                <a:latin typeface="Calibri"/>
                <a:cs typeface="Calibri"/>
              </a:rPr>
              <a:t> </a:t>
            </a:r>
            <a:r>
              <a:rPr sz="2200" b="1" i="1" dirty="0">
                <a:latin typeface="Calibri"/>
                <a:cs typeface="Calibri"/>
              </a:rPr>
              <a:t>de</a:t>
            </a:r>
            <a:r>
              <a:rPr sz="2200" b="1" i="1" spc="-20" dirty="0">
                <a:latin typeface="Calibri"/>
                <a:cs typeface="Calibri"/>
              </a:rPr>
              <a:t> </a:t>
            </a:r>
            <a:r>
              <a:rPr sz="2200" b="1" i="1" dirty="0">
                <a:latin typeface="Calibri"/>
                <a:cs typeface="Calibri"/>
              </a:rPr>
              <a:t>servicios</a:t>
            </a:r>
            <a:r>
              <a:rPr sz="2200" b="1" i="1" spc="-15" dirty="0">
                <a:latin typeface="Calibri"/>
                <a:cs typeface="Calibri"/>
              </a:rPr>
              <a:t> </a:t>
            </a:r>
            <a:r>
              <a:rPr sz="2200" b="1" i="1" spc="-10" dirty="0">
                <a:latin typeface="Calibri"/>
                <a:cs typeface="Calibri"/>
              </a:rPr>
              <a:t>médicos:</a:t>
            </a:r>
            <a:endParaRPr sz="2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00" dirty="0">
              <a:latin typeface="Calibri"/>
              <a:cs typeface="Calibri"/>
            </a:endParaRPr>
          </a:p>
          <a:p>
            <a:pPr marL="354965" marR="229235" indent="-342265">
              <a:lnSpc>
                <a:spcPct val="915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Bajo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Ley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solidFill>
                  <a:schemeClr val="tx1"/>
                </a:solidFill>
                <a:latin typeface="Calibri"/>
                <a:cs typeface="Calibri"/>
              </a:rPr>
              <a:t>Asignaciones</a:t>
            </a:r>
            <a:r>
              <a:rPr lang="es-419" sz="2000" spc="-15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2000" dirty="0" smtClean="0">
                <a:solidFill>
                  <a:schemeClr val="tx1"/>
                </a:solidFill>
                <a:latin typeface="Calibri"/>
                <a:cs typeface="Calibri"/>
              </a:rPr>
              <a:t>Consolidadas</a:t>
            </a:r>
            <a:r>
              <a:rPr lang="es-419" sz="2000" spc="-2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2000" dirty="0" smtClean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lang="es-419" sz="2000" spc="-15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2023,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estados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deben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demostrar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que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spc="-25" dirty="0" smtClean="0">
                <a:latin typeface="Calibri"/>
                <a:cs typeface="Calibri"/>
              </a:rPr>
              <a:t>han </a:t>
            </a:r>
            <a:r>
              <a:rPr lang="es-419" sz="2000" dirty="0" smtClean="0">
                <a:latin typeface="Calibri"/>
                <a:cs typeface="Calibri"/>
              </a:rPr>
              <a:t>hecho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un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esfuerzo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buena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fe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obtener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información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contacto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actualizada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spc="-25" dirty="0" smtClean="0">
                <a:latin typeface="Calibri"/>
                <a:cs typeface="Calibri"/>
              </a:rPr>
              <a:t>los </a:t>
            </a:r>
            <a:r>
              <a:rPr lang="es-419" sz="2000" spc="-10" dirty="0" smtClean="0">
                <a:latin typeface="Calibri"/>
                <a:cs typeface="Calibri"/>
              </a:rPr>
              <a:t>participantes.</a:t>
            </a:r>
            <a:endParaRPr lang="es-419" sz="2000" dirty="0" smtClean="0">
              <a:latin typeface="Calibri"/>
              <a:cs typeface="Calibri"/>
            </a:endParaRPr>
          </a:p>
          <a:p>
            <a:pPr marL="354965" marR="155575" indent="-342265">
              <a:lnSpc>
                <a:spcPts val="2210"/>
              </a:lnSpc>
              <a:spcBef>
                <a:spcPts val="9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estados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también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deben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comunicarse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participantes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través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más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un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método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spc="-25" dirty="0" smtClean="0">
                <a:latin typeface="Calibri"/>
                <a:cs typeface="Calibri"/>
              </a:rPr>
              <a:t>de </a:t>
            </a:r>
            <a:r>
              <a:rPr lang="es-419" sz="2000" dirty="0" smtClean="0">
                <a:latin typeface="Calibri"/>
                <a:cs typeface="Calibri"/>
              </a:rPr>
              <a:t>comunicación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cuando</a:t>
            </a:r>
            <a:r>
              <a:rPr lang="es-419" sz="2000" spc="-35" dirty="0" smtClean="0">
                <a:latin typeface="Calibri"/>
                <a:cs typeface="Calibri"/>
              </a:rPr>
              <a:t> el </a:t>
            </a:r>
            <a:r>
              <a:rPr lang="es-419" sz="2000" dirty="0" smtClean="0">
                <a:latin typeface="Calibri"/>
                <a:cs typeface="Calibri"/>
              </a:rPr>
              <a:t>correo es devuelto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sin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una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dirección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reenvío.</a:t>
            </a:r>
            <a:endParaRPr lang="es-419" sz="2000" dirty="0" smtClean="0">
              <a:latin typeface="Calibri"/>
              <a:cs typeface="Calibri"/>
            </a:endParaRPr>
          </a:p>
          <a:p>
            <a:pPr marL="354965" marR="316865" indent="-342265">
              <a:lnSpc>
                <a:spcPts val="2210"/>
              </a:lnSpc>
              <a:spcBef>
                <a:spcPts val="8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Esto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probablemente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significa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que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requerirán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llamadas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casos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servicios </a:t>
            </a:r>
            <a:r>
              <a:rPr lang="es-419" sz="2000" dirty="0" smtClean="0">
                <a:latin typeface="Calibri"/>
                <a:cs typeface="Calibri"/>
              </a:rPr>
              <a:t>médicos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si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no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tenemos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una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dirección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postal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correcta.</a:t>
            </a:r>
            <a:endParaRPr lang="es-419" sz="2000" dirty="0" smtClean="0">
              <a:latin typeface="Calibri"/>
              <a:cs typeface="Calibri"/>
            </a:endParaRPr>
          </a:p>
          <a:p>
            <a:pPr marL="354965" marR="9525" indent="-342265">
              <a:lnSpc>
                <a:spcPts val="2110"/>
              </a:lnSpc>
              <a:spcBef>
                <a:spcPts val="10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Esto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aumentará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carga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trabajo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del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Consorcio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Capital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y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también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podría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confundir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25" dirty="0" smtClean="0">
                <a:latin typeface="Calibri"/>
                <a:cs typeface="Calibri"/>
              </a:rPr>
              <a:t> los </a:t>
            </a:r>
            <a:r>
              <a:rPr lang="es-419" sz="2000" spc="-10" dirty="0" smtClean="0">
                <a:latin typeface="Calibri"/>
                <a:cs typeface="Calibri"/>
              </a:rPr>
              <a:t>participantes.</a:t>
            </a:r>
            <a:endParaRPr lang="es-419" sz="2000" dirty="0" smtClean="0">
              <a:latin typeface="Calibri"/>
              <a:cs typeface="Calibri"/>
            </a:endParaRPr>
          </a:p>
          <a:p>
            <a:pPr marL="354965" marR="5080" indent="-342265">
              <a:lnSpc>
                <a:spcPts val="2110"/>
              </a:lnSpc>
              <a:spcBef>
                <a:spcPts val="10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b="1" dirty="0" smtClean="0">
                <a:latin typeface="Calibri"/>
                <a:cs typeface="Calibri"/>
              </a:rPr>
              <a:t>Es</a:t>
            </a:r>
            <a:r>
              <a:rPr lang="es-419" sz="2000" b="1" spc="-55" dirty="0" smtClean="0">
                <a:latin typeface="Calibri"/>
                <a:cs typeface="Calibri"/>
              </a:rPr>
              <a:t> </a:t>
            </a:r>
            <a:r>
              <a:rPr lang="es-419" sz="2000" b="1" dirty="0" smtClean="0">
                <a:latin typeface="Calibri"/>
                <a:cs typeface="Calibri"/>
              </a:rPr>
              <a:t>sumamente</a:t>
            </a:r>
            <a:r>
              <a:rPr lang="es-419" sz="2000" b="1" spc="-45" dirty="0" smtClean="0">
                <a:latin typeface="Calibri"/>
                <a:cs typeface="Calibri"/>
              </a:rPr>
              <a:t> </a:t>
            </a:r>
            <a:r>
              <a:rPr lang="es-419" sz="2000" b="1" dirty="0" smtClean="0">
                <a:latin typeface="Calibri"/>
                <a:cs typeface="Calibri"/>
              </a:rPr>
              <a:t>importante</a:t>
            </a:r>
            <a:r>
              <a:rPr lang="es-419" sz="2000" b="1" spc="-45" dirty="0" smtClean="0">
                <a:latin typeface="Calibri"/>
                <a:cs typeface="Calibri"/>
              </a:rPr>
              <a:t> </a:t>
            </a:r>
            <a:r>
              <a:rPr lang="es-419" sz="2000" b="1" dirty="0" smtClean="0">
                <a:latin typeface="Calibri"/>
                <a:cs typeface="Calibri"/>
              </a:rPr>
              <a:t>que</a:t>
            </a:r>
            <a:r>
              <a:rPr lang="es-419" sz="2000" b="1" spc="-40" dirty="0" smtClean="0">
                <a:latin typeface="Calibri"/>
                <a:cs typeface="Calibri"/>
              </a:rPr>
              <a:t> </a:t>
            </a:r>
            <a:r>
              <a:rPr lang="es-419" sz="2000" b="1" dirty="0" smtClean="0">
                <a:latin typeface="Calibri"/>
                <a:cs typeface="Calibri"/>
              </a:rPr>
              <a:t>obtengamos</a:t>
            </a:r>
            <a:r>
              <a:rPr lang="es-419" sz="2000" b="1" spc="-45" dirty="0" smtClean="0">
                <a:latin typeface="Calibri"/>
                <a:cs typeface="Calibri"/>
              </a:rPr>
              <a:t> </a:t>
            </a:r>
            <a:r>
              <a:rPr lang="es-419" sz="2000" b="1" dirty="0" smtClean="0">
                <a:latin typeface="Calibri"/>
                <a:cs typeface="Calibri"/>
              </a:rPr>
              <a:t>las</a:t>
            </a:r>
            <a:r>
              <a:rPr lang="es-419" sz="2000" b="1" spc="-45" dirty="0" smtClean="0">
                <a:latin typeface="Calibri"/>
                <a:cs typeface="Calibri"/>
              </a:rPr>
              <a:t> </a:t>
            </a:r>
            <a:r>
              <a:rPr lang="es-419" sz="2000" b="1" dirty="0" smtClean="0">
                <a:latin typeface="Calibri"/>
                <a:cs typeface="Calibri"/>
              </a:rPr>
              <a:t>direcciones</a:t>
            </a:r>
            <a:r>
              <a:rPr lang="es-419" sz="2000" b="1" spc="-40" dirty="0" smtClean="0">
                <a:latin typeface="Calibri"/>
                <a:cs typeface="Calibri"/>
              </a:rPr>
              <a:t> </a:t>
            </a:r>
            <a:r>
              <a:rPr lang="es-419" sz="2000" b="1" dirty="0" smtClean="0">
                <a:latin typeface="Calibri"/>
                <a:cs typeface="Calibri"/>
              </a:rPr>
              <a:t>postales</a:t>
            </a:r>
            <a:r>
              <a:rPr lang="es-419" sz="2000" b="1" spc="-45" dirty="0" smtClean="0">
                <a:latin typeface="Calibri"/>
                <a:cs typeface="Calibri"/>
              </a:rPr>
              <a:t> </a:t>
            </a:r>
            <a:r>
              <a:rPr lang="es-419" sz="2000" b="1" dirty="0" smtClean="0">
                <a:latin typeface="Calibri"/>
                <a:cs typeface="Calibri"/>
              </a:rPr>
              <a:t>actualizadas</a:t>
            </a:r>
            <a:r>
              <a:rPr lang="es-419" sz="2000" b="1" spc="-45" dirty="0" smtClean="0">
                <a:latin typeface="Calibri"/>
                <a:cs typeface="Calibri"/>
              </a:rPr>
              <a:t> </a:t>
            </a:r>
            <a:r>
              <a:rPr lang="es-419" sz="2000" b="1" dirty="0" smtClean="0">
                <a:latin typeface="Calibri"/>
                <a:cs typeface="Calibri"/>
              </a:rPr>
              <a:t>de</a:t>
            </a:r>
            <a:r>
              <a:rPr lang="es-419" sz="2000" b="1" spc="-40" dirty="0" smtClean="0">
                <a:latin typeface="Calibri"/>
                <a:cs typeface="Calibri"/>
              </a:rPr>
              <a:t> </a:t>
            </a:r>
            <a:r>
              <a:rPr lang="es-419" sz="2000" b="1" spc="-10" dirty="0" smtClean="0">
                <a:latin typeface="Calibri"/>
                <a:cs typeface="Calibri"/>
              </a:rPr>
              <a:t>tantos </a:t>
            </a:r>
            <a:r>
              <a:rPr lang="es-419" sz="2000" b="1" dirty="0" smtClean="0">
                <a:latin typeface="Calibri"/>
                <a:cs typeface="Calibri"/>
              </a:rPr>
              <a:t>participantes</a:t>
            </a:r>
            <a:r>
              <a:rPr lang="es-419" sz="2000" b="1" spc="-20" dirty="0" smtClean="0">
                <a:latin typeface="Calibri"/>
                <a:cs typeface="Calibri"/>
              </a:rPr>
              <a:t> </a:t>
            </a:r>
            <a:r>
              <a:rPr lang="es-419" sz="2000" b="1" dirty="0" smtClean="0">
                <a:latin typeface="Calibri"/>
                <a:cs typeface="Calibri"/>
              </a:rPr>
              <a:t>como</a:t>
            </a:r>
            <a:r>
              <a:rPr lang="es-419" sz="2000" b="1" spc="-20" dirty="0" smtClean="0">
                <a:latin typeface="Calibri"/>
                <a:cs typeface="Calibri"/>
              </a:rPr>
              <a:t> </a:t>
            </a:r>
            <a:r>
              <a:rPr lang="es-419" sz="2000" b="1" dirty="0" smtClean="0">
                <a:latin typeface="Calibri"/>
                <a:cs typeface="Calibri"/>
              </a:rPr>
              <a:t>sea</a:t>
            </a:r>
            <a:r>
              <a:rPr lang="es-419" sz="2000" b="1" spc="-20" dirty="0" smtClean="0">
                <a:latin typeface="Calibri"/>
                <a:cs typeface="Calibri"/>
              </a:rPr>
              <a:t> </a:t>
            </a:r>
            <a:r>
              <a:rPr lang="es-419" sz="2000" b="1" spc="-10" dirty="0" smtClean="0">
                <a:latin typeface="Calibri"/>
                <a:cs typeface="Calibri"/>
              </a:rPr>
              <a:t>posible.</a:t>
            </a:r>
            <a:endParaRPr lang="es-419" sz="200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445" y="324197"/>
            <a:ext cx="10058400" cy="120445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32968" y="916939"/>
            <a:ext cx="4356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Reversión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de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la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salud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pública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361106" y="0"/>
            <a:ext cx="831215" cy="6858000"/>
          </a:xfrm>
          <a:custGeom>
            <a:avLst/>
            <a:gdLst/>
            <a:ahLst/>
            <a:cxnLst/>
            <a:rect l="l" t="t" r="r" b="b"/>
            <a:pathLst>
              <a:path w="831215" h="6858000">
                <a:moveTo>
                  <a:pt x="830893" y="0"/>
                </a:moveTo>
                <a:lnTo>
                  <a:pt x="0" y="0"/>
                </a:lnTo>
                <a:lnTo>
                  <a:pt x="0" y="6857999"/>
                </a:lnTo>
                <a:lnTo>
                  <a:pt x="830893" y="6857999"/>
                </a:lnTo>
                <a:lnTo>
                  <a:pt x="830893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654228" y="308239"/>
            <a:ext cx="8299450" cy="708025"/>
          </a:xfrm>
          <a:custGeom>
            <a:avLst/>
            <a:gdLst/>
            <a:ahLst/>
            <a:cxnLst/>
            <a:rect l="l" t="t" r="r" b="b"/>
            <a:pathLst>
              <a:path w="8299450" h="708025">
                <a:moveTo>
                  <a:pt x="8298872" y="0"/>
                </a:moveTo>
                <a:lnTo>
                  <a:pt x="0" y="0"/>
                </a:lnTo>
                <a:lnTo>
                  <a:pt x="0" y="707885"/>
                </a:lnTo>
                <a:lnTo>
                  <a:pt x="8298872" y="707885"/>
                </a:lnTo>
                <a:lnTo>
                  <a:pt x="82988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732968" y="327659"/>
            <a:ext cx="53898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5A58"/>
                </a:solidFill>
                <a:latin typeface="Arial"/>
                <a:cs typeface="Arial"/>
              </a:rPr>
              <a:t>CONDADO</a:t>
            </a:r>
            <a:r>
              <a:rPr sz="2000" spc="-2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spc="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5A58"/>
                </a:solidFill>
                <a:latin typeface="Arial"/>
                <a:cs typeface="Arial"/>
              </a:rPr>
              <a:t>DANE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DEPARTAMENTO</a:t>
            </a:r>
            <a:r>
              <a:rPr sz="2000" b="1" spc="-4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SERVICIOS</a:t>
            </a: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A58"/>
                </a:solidFill>
                <a:latin typeface="Arial"/>
                <a:cs typeface="Arial"/>
              </a:rPr>
              <a:t>HUMANOS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26"/>
    </mc:Choice>
    <mc:Fallback xmlns="">
      <p:transition spd="slow" advTm="59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2968" y="327659"/>
            <a:ext cx="2527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CONDADO</a:t>
            </a:r>
            <a:r>
              <a:rPr spc="-20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spc="-20" dirty="0"/>
              <a:t>DANE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0424" y="632459"/>
            <a:ext cx="10125075" cy="5933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04925">
              <a:lnSpc>
                <a:spcPts val="232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DEPARTAMENTO</a:t>
            </a:r>
            <a:r>
              <a:rPr sz="2000" b="1" spc="-4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SERVICIOS</a:t>
            </a: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A58"/>
                </a:solidFill>
                <a:latin typeface="Arial"/>
                <a:cs typeface="Arial"/>
              </a:rPr>
              <a:t>HUMANOS</a:t>
            </a:r>
            <a:endParaRPr sz="2000" dirty="0">
              <a:latin typeface="Arial"/>
              <a:cs typeface="Arial"/>
            </a:endParaRPr>
          </a:p>
          <a:p>
            <a:pPr marL="1304925">
              <a:lnSpc>
                <a:spcPts val="2800"/>
              </a:lnSpc>
            </a:pP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Reversión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de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la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salud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pública</a:t>
            </a:r>
            <a:endParaRPr sz="2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2300" dirty="0">
              <a:latin typeface="Century Gothic"/>
              <a:cs typeface="Century Gothic"/>
            </a:endParaRPr>
          </a:p>
          <a:p>
            <a:pPr marL="2987040" marR="2358390" indent="-474980">
              <a:lnSpc>
                <a:spcPct val="134000"/>
              </a:lnSpc>
              <a:spcBef>
                <a:spcPts val="5"/>
              </a:spcBef>
            </a:pPr>
            <a:r>
              <a:rPr sz="2000" b="1" i="1" dirty="0">
                <a:latin typeface="Calibri"/>
                <a:cs typeface="Calibri"/>
              </a:rPr>
              <a:t>Principales</a:t>
            </a:r>
            <a:r>
              <a:rPr sz="2000" b="1" i="1" spc="-6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implicaciones</a:t>
            </a:r>
            <a:r>
              <a:rPr sz="2000" b="1" i="1" spc="-5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para</a:t>
            </a:r>
            <a:r>
              <a:rPr sz="2000" b="1" i="1" spc="-5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nuestra</a:t>
            </a:r>
            <a:r>
              <a:rPr sz="2000" b="1" i="1" spc="-50" dirty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comunidad </a:t>
            </a:r>
            <a:r>
              <a:rPr sz="2000" b="1" i="1" dirty="0">
                <a:latin typeface="Calibri"/>
                <a:cs typeface="Calibri"/>
              </a:rPr>
              <a:t>Planes</a:t>
            </a:r>
            <a:r>
              <a:rPr sz="2000" b="1" i="1" spc="-4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de</a:t>
            </a:r>
            <a:r>
              <a:rPr sz="2000" b="1" i="1" spc="-2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reversión</a:t>
            </a:r>
            <a:r>
              <a:rPr sz="2000" b="1" i="1" spc="-3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de</a:t>
            </a:r>
            <a:r>
              <a:rPr sz="2000" b="1" i="1" spc="-2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servicios</a:t>
            </a:r>
            <a:r>
              <a:rPr sz="2000" b="1" i="1" spc="-25" dirty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médicos: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450" dirty="0">
              <a:latin typeface="Calibri"/>
              <a:cs typeface="Calibri"/>
            </a:endParaRPr>
          </a:p>
          <a:p>
            <a:pPr marL="354965" marR="12065" indent="-342265">
              <a:lnSpc>
                <a:spcPts val="221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HealthCare.gov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proporcionará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un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periodo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inscripción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especial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por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un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año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completo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para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spc="-25" dirty="0" smtClean="0">
                <a:latin typeface="Calibri"/>
                <a:cs typeface="Calibri"/>
              </a:rPr>
              <a:t>las </a:t>
            </a:r>
            <a:r>
              <a:rPr lang="es-419" sz="2000" dirty="0" smtClean="0">
                <a:latin typeface="Calibri"/>
                <a:cs typeface="Calibri"/>
              </a:rPr>
              <a:t>personas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que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pierden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cobertura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Medicaid.</a:t>
            </a:r>
            <a:r>
              <a:rPr lang="es-419" sz="2000" spc="39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Esto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basará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una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declaración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por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parte </a:t>
            </a:r>
            <a:r>
              <a:rPr lang="es-419" sz="2000" dirty="0" smtClean="0">
                <a:latin typeface="Calibri"/>
                <a:cs typeface="Calibri"/>
              </a:rPr>
              <a:t>del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participante.</a:t>
            </a:r>
            <a:r>
              <a:rPr lang="es-419" sz="2000" spc="409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El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periodo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inscripción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será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desde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marzo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5" dirty="0" smtClean="0">
                <a:latin typeface="Calibri"/>
                <a:cs typeface="Calibri"/>
              </a:rPr>
              <a:t>l </a:t>
            </a:r>
            <a:r>
              <a:rPr lang="es-419" sz="2000" dirty="0" smtClean="0">
                <a:latin typeface="Calibri"/>
                <a:cs typeface="Calibri"/>
              </a:rPr>
              <a:t>2023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hasta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julio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del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2024.</a:t>
            </a:r>
            <a:endParaRPr lang="es-419" sz="2000" dirty="0" smtClean="0">
              <a:latin typeface="Calibri"/>
              <a:cs typeface="Calibri"/>
            </a:endParaRPr>
          </a:p>
          <a:p>
            <a:pPr marL="355600" marR="167640" indent="-342900" algn="just">
              <a:lnSpc>
                <a:spcPct val="89500"/>
              </a:lnSpc>
              <a:spcBef>
                <a:spcPts val="900"/>
              </a:spcBef>
              <a:buFont typeface="Arial"/>
              <a:buChar char="•"/>
              <a:tabLst>
                <a:tab pos="355600" algn="l"/>
              </a:tabLst>
            </a:pPr>
            <a:r>
              <a:rPr lang="es-419" sz="2000" spc="-10" dirty="0" smtClean="0">
                <a:latin typeface="Calibri"/>
                <a:cs typeface="Calibri"/>
              </a:rPr>
              <a:t>También</a:t>
            </a:r>
            <a:r>
              <a:rPr lang="es-419" sz="2000" spc="-5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habrá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una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inscripción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abierta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i="1" dirty="0" smtClean="0">
                <a:latin typeface="Calibri"/>
                <a:cs typeface="Calibri"/>
              </a:rPr>
              <a:t>Medicare</a:t>
            </a:r>
            <a:r>
              <a:rPr lang="es-419" sz="2000" i="1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durante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seis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meses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spc="-20" dirty="0" smtClean="0">
                <a:latin typeface="Calibri"/>
                <a:cs typeface="Calibri"/>
              </a:rPr>
              <a:t>para </a:t>
            </a: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casos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que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participantes de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Medicare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pierdan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elegibilidad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fuera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del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periodo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tiempo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inscripción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abierta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0" dirty="0" smtClean="0">
                <a:latin typeface="Calibri"/>
                <a:cs typeface="Calibri"/>
              </a:rPr>
              <a:t> Medicare.</a:t>
            </a:r>
            <a:endParaRPr lang="es-419" sz="2000" dirty="0" smtClean="0">
              <a:latin typeface="Calibri"/>
              <a:cs typeface="Calibri"/>
            </a:endParaRPr>
          </a:p>
          <a:p>
            <a:pPr marL="354965" marR="480695" indent="-342265">
              <a:lnSpc>
                <a:spcPct val="90000"/>
              </a:lnSpc>
              <a:spcBef>
                <a:spcPts val="10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El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personal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del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Consorcio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Capital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explicará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estos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periodos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inscripción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abierta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25" dirty="0" smtClean="0">
                <a:latin typeface="Calibri"/>
                <a:cs typeface="Calibri"/>
              </a:rPr>
              <a:t> los </a:t>
            </a:r>
            <a:r>
              <a:rPr lang="es-419" sz="2000" dirty="0" smtClean="0">
                <a:latin typeface="Calibri"/>
                <a:cs typeface="Calibri"/>
              </a:rPr>
              <a:t>participantes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que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estén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perdiendo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cobertura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después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intentar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renovar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que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menor </a:t>
            </a:r>
            <a:r>
              <a:rPr lang="es-419" sz="2000" dirty="0" smtClean="0">
                <a:latin typeface="Calibri"/>
                <a:cs typeface="Calibri"/>
              </a:rPr>
              <a:t>cantidad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posible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personas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pierda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el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acceso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cobertura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servicios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médicos.</a:t>
            </a:r>
            <a:endParaRPr lang="es-419" sz="2000" dirty="0" smtClean="0">
              <a:latin typeface="Calibri"/>
              <a:cs typeface="Calibri"/>
            </a:endParaRPr>
          </a:p>
          <a:p>
            <a:pPr marL="354965" marR="5080" indent="-342265">
              <a:lnSpc>
                <a:spcPct val="89500"/>
              </a:lnSpc>
              <a:spcBef>
                <a:spcPts val="10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Es importante acelerar este proceso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evitar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una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solidFill>
                  <a:schemeClr val="tx1"/>
                </a:solidFill>
                <a:latin typeface="Calibri"/>
                <a:cs typeface="Calibri"/>
              </a:rPr>
              <a:t>interrupción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cobertura,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ya</a:t>
            </a:r>
            <a:r>
              <a:rPr lang="es-419" sz="2000" spc="-25" dirty="0" smtClean="0">
                <a:latin typeface="Calibri"/>
                <a:cs typeface="Calibri"/>
              </a:rPr>
              <a:t> que </a:t>
            </a:r>
            <a:r>
              <a:rPr lang="es-419" sz="2000" dirty="0" smtClean="0">
                <a:latin typeface="Calibri"/>
                <a:cs typeface="Calibri"/>
              </a:rPr>
              <a:t>HealthCare.gov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solo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puede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comenzar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una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nueva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cobertura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el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mes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i="1" dirty="0" smtClean="0">
                <a:latin typeface="Calibri"/>
                <a:cs typeface="Calibri"/>
              </a:rPr>
              <a:t>después</a:t>
            </a:r>
            <a:r>
              <a:rPr lang="es-419" sz="2000" i="1" spc="-25" dirty="0" smtClean="0">
                <a:latin typeface="Calibri"/>
                <a:cs typeface="Calibri"/>
              </a:rPr>
              <a:t> </a:t>
            </a:r>
            <a:r>
              <a:rPr lang="es-419" sz="2000" i="1" dirty="0" smtClean="0">
                <a:latin typeface="Calibri"/>
                <a:cs typeface="Calibri"/>
              </a:rPr>
              <a:t>de</a:t>
            </a:r>
            <a:r>
              <a:rPr lang="es-419" sz="2000" i="1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que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una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persona </a:t>
            </a:r>
            <a:r>
              <a:rPr lang="es-419" sz="2000" dirty="0" smtClean="0">
                <a:latin typeface="Calibri"/>
                <a:cs typeface="Calibri"/>
              </a:rPr>
              <a:t>presenta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una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solicitud.</a:t>
            </a:r>
            <a:endParaRPr lang="es-419" sz="2000" dirty="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76"/>
    </mc:Choice>
    <mc:Fallback xmlns="">
      <p:transition spd="slow" advTm="75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2968" y="327659"/>
            <a:ext cx="2527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CONDADO</a:t>
            </a:r>
            <a:r>
              <a:rPr spc="-20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spc="-20" dirty="0"/>
              <a:t>DANE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0424" y="632459"/>
            <a:ext cx="9629140" cy="574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04925">
              <a:lnSpc>
                <a:spcPts val="232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DEPARTAMENTO</a:t>
            </a:r>
            <a:r>
              <a:rPr sz="2000" b="1" spc="-4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SERVICIOS</a:t>
            </a: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A58"/>
                </a:solidFill>
                <a:latin typeface="Arial"/>
                <a:cs typeface="Arial"/>
              </a:rPr>
              <a:t>HUMANOS</a:t>
            </a:r>
            <a:endParaRPr sz="2000" dirty="0">
              <a:latin typeface="Arial"/>
              <a:cs typeface="Arial"/>
            </a:endParaRPr>
          </a:p>
          <a:p>
            <a:pPr marL="1304925">
              <a:lnSpc>
                <a:spcPts val="2800"/>
              </a:lnSpc>
            </a:pP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Reversión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de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la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salud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pública</a:t>
            </a:r>
            <a:endParaRPr sz="2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850" dirty="0">
              <a:latin typeface="Century Gothic"/>
              <a:cs typeface="Century Gothic"/>
            </a:endParaRPr>
          </a:p>
          <a:p>
            <a:pPr marL="635" algn="ctr">
              <a:lnSpc>
                <a:spcPct val="100000"/>
              </a:lnSpc>
            </a:pPr>
            <a:r>
              <a:rPr sz="1900" b="1" i="1" dirty="0">
                <a:latin typeface="Calibri"/>
                <a:cs typeface="Calibri"/>
              </a:rPr>
              <a:t>Lo</a:t>
            </a:r>
            <a:r>
              <a:rPr sz="1900" b="1" i="1" spc="-30" dirty="0">
                <a:latin typeface="Calibri"/>
                <a:cs typeface="Calibri"/>
              </a:rPr>
              <a:t> </a:t>
            </a:r>
            <a:r>
              <a:rPr sz="1900" b="1" i="1" dirty="0">
                <a:latin typeface="Calibri"/>
                <a:cs typeface="Calibri"/>
              </a:rPr>
              <a:t>que</a:t>
            </a:r>
            <a:r>
              <a:rPr sz="1900" b="1" i="1" spc="-15" dirty="0">
                <a:latin typeface="Calibri"/>
                <a:cs typeface="Calibri"/>
              </a:rPr>
              <a:t> </a:t>
            </a:r>
            <a:r>
              <a:rPr sz="1900" b="1" i="1" dirty="0">
                <a:latin typeface="Calibri"/>
                <a:cs typeface="Calibri"/>
              </a:rPr>
              <a:t>aún</a:t>
            </a:r>
            <a:r>
              <a:rPr sz="1900" b="1" i="1" spc="-20" dirty="0">
                <a:latin typeface="Calibri"/>
                <a:cs typeface="Calibri"/>
              </a:rPr>
              <a:t> </a:t>
            </a:r>
            <a:r>
              <a:rPr sz="1900" b="1" i="1" dirty="0">
                <a:latin typeface="Calibri"/>
                <a:cs typeface="Calibri"/>
              </a:rPr>
              <a:t>permanece</a:t>
            </a:r>
            <a:r>
              <a:rPr sz="1900" b="1" i="1" spc="-15" dirty="0">
                <a:latin typeface="Calibri"/>
                <a:cs typeface="Calibri"/>
              </a:rPr>
              <a:t> </a:t>
            </a:r>
            <a:r>
              <a:rPr sz="1900" b="1" i="1" dirty="0">
                <a:latin typeface="Calibri"/>
                <a:cs typeface="Calibri"/>
              </a:rPr>
              <a:t>en</a:t>
            </a:r>
            <a:r>
              <a:rPr sz="1900" b="1" i="1" spc="-20" dirty="0">
                <a:latin typeface="Calibri"/>
                <a:cs typeface="Calibri"/>
              </a:rPr>
              <a:t> </a:t>
            </a:r>
            <a:r>
              <a:rPr sz="1900" b="1" i="1" dirty="0">
                <a:latin typeface="Calibri"/>
                <a:cs typeface="Calibri"/>
              </a:rPr>
              <a:t>proceso</a:t>
            </a:r>
            <a:r>
              <a:rPr sz="1900" b="1" i="1" spc="-20" dirty="0">
                <a:latin typeface="Calibri"/>
                <a:cs typeface="Calibri"/>
              </a:rPr>
              <a:t> </a:t>
            </a:r>
            <a:r>
              <a:rPr sz="1900" b="1" i="1" dirty="0">
                <a:latin typeface="Calibri"/>
                <a:cs typeface="Calibri"/>
              </a:rPr>
              <a:t>de</a:t>
            </a:r>
            <a:r>
              <a:rPr sz="1900" b="1" i="1" spc="-10" dirty="0">
                <a:latin typeface="Calibri"/>
                <a:cs typeface="Calibri"/>
              </a:rPr>
              <a:t> cambio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800" spc="-10" dirty="0" smtClean="0">
                <a:latin typeface="Calibri"/>
                <a:cs typeface="Calibri"/>
              </a:rPr>
              <a:t>FoodShare</a:t>
            </a:r>
            <a:endParaRPr lang="es-419" sz="1800" dirty="0" smtClean="0">
              <a:latin typeface="Calibri"/>
              <a:cs typeface="Calibri"/>
            </a:endParaRPr>
          </a:p>
          <a:p>
            <a:pPr marL="812165" marR="294640" lvl="1" indent="-342265">
              <a:lnSpc>
                <a:spcPct val="78900"/>
              </a:lnSpc>
              <a:spcBef>
                <a:spcPts val="60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800" dirty="0" smtClean="0">
                <a:latin typeface="Calibri"/>
                <a:cs typeface="Calibri"/>
              </a:rPr>
              <a:t>Esperamos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cambios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en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las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políticas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de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pruebas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de</a:t>
            </a:r>
            <a:r>
              <a:rPr lang="es-419" sz="1800" spc="-1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drogas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que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afecten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a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los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participantes,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pero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spc="-25" dirty="0" smtClean="0">
                <a:latin typeface="Calibri"/>
                <a:cs typeface="Calibri"/>
              </a:rPr>
              <a:t>el </a:t>
            </a:r>
            <a:r>
              <a:rPr lang="es-419" sz="1800" dirty="0" smtClean="0">
                <a:latin typeface="Calibri"/>
                <a:cs typeface="Calibri"/>
              </a:rPr>
              <a:t>momento</a:t>
            </a:r>
            <a:r>
              <a:rPr lang="es-419" sz="1800" spc="-3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está</a:t>
            </a:r>
            <a:r>
              <a:rPr lang="es-419" sz="1800" spc="-3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por</a:t>
            </a:r>
            <a:r>
              <a:rPr lang="es-419" sz="1800" spc="-30" dirty="0" smtClean="0">
                <a:latin typeface="Calibri"/>
                <a:cs typeface="Calibri"/>
              </a:rPr>
              <a:t> </a:t>
            </a:r>
            <a:r>
              <a:rPr lang="es-419" sz="1800" spc="-10" dirty="0" smtClean="0">
                <a:latin typeface="Calibri"/>
                <a:cs typeface="Calibri"/>
              </a:rPr>
              <a:t>determinarse.</a:t>
            </a:r>
            <a:endParaRPr lang="es-419" sz="1800" dirty="0" smtClean="0">
              <a:latin typeface="Calibri"/>
              <a:cs typeface="Calibri"/>
            </a:endParaRPr>
          </a:p>
          <a:p>
            <a:pPr marL="812165" marR="243840" lvl="1" indent="-342265">
              <a:lnSpc>
                <a:spcPct val="81100"/>
              </a:lnSpc>
              <a:spcBef>
                <a:spcPts val="43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800" dirty="0" smtClean="0">
                <a:latin typeface="Calibri"/>
                <a:cs typeface="Calibri"/>
              </a:rPr>
              <a:t>La</a:t>
            </a:r>
            <a:r>
              <a:rPr lang="es-419" sz="1800" spc="-1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suspensión de los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beneficios</a:t>
            </a:r>
            <a:r>
              <a:rPr lang="es-419" sz="1800" spc="-1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por</a:t>
            </a:r>
            <a:r>
              <a:rPr lang="es-419" sz="1800" spc="-1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tiempo</a:t>
            </a:r>
            <a:r>
              <a:rPr lang="es-419" sz="1800" spc="-1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limitado</a:t>
            </a:r>
            <a:r>
              <a:rPr lang="es-419" sz="1800" spc="-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para</a:t>
            </a:r>
            <a:r>
              <a:rPr lang="es-419" sz="1800" spc="-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los</a:t>
            </a:r>
            <a:r>
              <a:rPr lang="es-419" sz="1800" spc="-1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adultos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sin discapacidades</a:t>
            </a:r>
            <a:r>
              <a:rPr lang="es-419" sz="1800" spc="-1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y</a:t>
            </a:r>
            <a:r>
              <a:rPr lang="es-419" sz="1800" spc="-10" dirty="0" smtClean="0">
                <a:latin typeface="Calibri"/>
                <a:cs typeface="Calibri"/>
              </a:rPr>
              <a:t> </a:t>
            </a:r>
            <a:r>
              <a:rPr lang="es-419" sz="1800" spc="-25" dirty="0" smtClean="0">
                <a:latin typeface="Calibri"/>
                <a:cs typeface="Calibri"/>
              </a:rPr>
              <a:t>sin </a:t>
            </a:r>
            <a:r>
              <a:rPr lang="es-419" sz="1800" dirty="0" smtClean="0">
                <a:latin typeface="Calibri"/>
                <a:cs typeface="Calibri"/>
              </a:rPr>
              <a:t>dependientes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spc="-10" dirty="0" smtClean="0">
                <a:latin typeface="Calibri"/>
                <a:cs typeface="Calibri"/>
              </a:rPr>
              <a:t>(ABAWD,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por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sus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siglas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en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inglés)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para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la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elegibilidad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de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FoodShare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spc="-10" dirty="0" smtClean="0">
                <a:latin typeface="Calibri"/>
                <a:cs typeface="Calibri"/>
              </a:rPr>
              <a:t>sigue vigente.</a:t>
            </a:r>
            <a:endParaRPr lang="es-419" sz="1800" dirty="0" smtClean="0">
              <a:latin typeface="Calibri"/>
              <a:cs typeface="Calibri"/>
            </a:endParaRPr>
          </a:p>
          <a:p>
            <a:pPr marL="812165" marR="1115060" lvl="1" indent="-342265">
              <a:lnSpc>
                <a:spcPct val="78900"/>
              </a:lnSpc>
              <a:spcBef>
                <a:spcPts val="50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800" dirty="0" smtClean="0">
                <a:latin typeface="Calibri"/>
                <a:cs typeface="Calibri"/>
              </a:rPr>
              <a:t>Es</a:t>
            </a:r>
            <a:r>
              <a:rPr lang="es-419" sz="1800" spc="-4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probable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que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no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haya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requisitos</a:t>
            </a:r>
            <a:r>
              <a:rPr lang="es-419" sz="1800" spc="-3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de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trabajo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para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FoodShare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hasta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finales</a:t>
            </a:r>
            <a:r>
              <a:rPr lang="es-419" sz="1800" spc="-3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de</a:t>
            </a:r>
            <a:r>
              <a:rPr lang="es-419" sz="1800" spc="-20" dirty="0" smtClean="0">
                <a:latin typeface="Calibri"/>
                <a:cs typeface="Calibri"/>
              </a:rPr>
              <a:t> este </a:t>
            </a:r>
            <a:r>
              <a:rPr lang="es-419" sz="1800" spc="-10" dirty="0" smtClean="0">
                <a:latin typeface="Calibri"/>
                <a:cs typeface="Calibri"/>
              </a:rPr>
              <a:t>verano/otoño.</a:t>
            </a:r>
            <a:endParaRPr lang="es-419" sz="18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14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800" dirty="0" smtClean="0">
                <a:latin typeface="Calibri"/>
                <a:cs typeface="Calibri"/>
              </a:rPr>
              <a:t>El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programa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de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Empleo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y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Capacitación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de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FoodShare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aún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está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disponible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y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tiene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spc="-10" dirty="0" smtClean="0">
                <a:solidFill>
                  <a:schemeClr val="tx1"/>
                </a:solidFill>
                <a:latin typeface="Calibri"/>
                <a:cs typeface="Calibri"/>
              </a:rPr>
              <a:t>cupo</a:t>
            </a:r>
            <a:r>
              <a:rPr lang="es-419" sz="1800" spc="-10" dirty="0" smtClean="0">
                <a:latin typeface="Calibri"/>
                <a:cs typeface="Calibri"/>
              </a:rPr>
              <a:t>.</a:t>
            </a:r>
            <a:endParaRPr lang="es-419" sz="180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800" dirty="0" smtClean="0">
                <a:latin typeface="Calibri"/>
                <a:cs typeface="Calibri"/>
              </a:rPr>
              <a:t>Servicios</a:t>
            </a:r>
            <a:r>
              <a:rPr lang="es-419" sz="1800" spc="-5" dirty="0" smtClean="0">
                <a:latin typeface="Calibri"/>
                <a:cs typeface="Calibri"/>
              </a:rPr>
              <a:t> </a:t>
            </a:r>
            <a:r>
              <a:rPr lang="es-419" sz="1800" spc="-10" dirty="0" smtClean="0">
                <a:latin typeface="Calibri"/>
                <a:cs typeface="Calibri"/>
              </a:rPr>
              <a:t>médicos</a:t>
            </a:r>
            <a:endParaRPr lang="es-419" sz="1800" dirty="0" smtClean="0">
              <a:latin typeface="Calibri"/>
              <a:cs typeface="Calibri"/>
            </a:endParaRPr>
          </a:p>
          <a:p>
            <a:pPr marL="812165" marR="113664" lvl="1" indent="-342265">
              <a:lnSpc>
                <a:spcPts val="1800"/>
              </a:lnSpc>
              <a:spcBef>
                <a:spcPts val="409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800" dirty="0" smtClean="0">
                <a:latin typeface="Calibri"/>
                <a:cs typeface="Calibri"/>
              </a:rPr>
              <a:t>Las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políticas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relacionadas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con</a:t>
            </a:r>
            <a:r>
              <a:rPr lang="es-419" sz="1800" spc="-1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los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spc="-15" dirty="0" smtClean="0">
                <a:solidFill>
                  <a:schemeClr val="tx1"/>
                </a:solidFill>
                <a:latin typeface="Calibri"/>
                <a:cs typeface="Calibri"/>
              </a:rPr>
              <a:t>sobre </a:t>
            </a:r>
            <a:r>
              <a:rPr lang="es-419" sz="1800" dirty="0" smtClean="0">
                <a:solidFill>
                  <a:schemeClr val="tx1"/>
                </a:solidFill>
                <a:latin typeface="Calibri"/>
                <a:cs typeface="Calibri"/>
              </a:rPr>
              <a:t>pagos </a:t>
            </a:r>
            <a:r>
              <a:rPr lang="es-419" sz="1800" dirty="0" smtClean="0">
                <a:latin typeface="Calibri"/>
                <a:cs typeface="Calibri"/>
              </a:rPr>
              <a:t>por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los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servicios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médicos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no</a:t>
            </a:r>
            <a:r>
              <a:rPr lang="es-419" sz="1800" spc="-1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están</a:t>
            </a:r>
            <a:r>
              <a:rPr lang="es-419" sz="1800" spc="-1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claras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spc="-25" dirty="0" smtClean="0">
                <a:latin typeface="Calibri"/>
                <a:cs typeface="Calibri"/>
              </a:rPr>
              <a:t>en </a:t>
            </a:r>
            <a:r>
              <a:rPr lang="es-419" sz="1800" dirty="0" smtClean="0">
                <a:latin typeface="Calibri"/>
                <a:cs typeface="Calibri"/>
              </a:rPr>
              <a:t>este</a:t>
            </a:r>
            <a:r>
              <a:rPr lang="es-419" sz="1800" spc="-40" dirty="0" smtClean="0">
                <a:latin typeface="Calibri"/>
                <a:cs typeface="Calibri"/>
              </a:rPr>
              <a:t> </a:t>
            </a:r>
            <a:r>
              <a:rPr lang="es-419" sz="1800" spc="-10" dirty="0" smtClean="0">
                <a:latin typeface="Calibri"/>
                <a:cs typeface="Calibri"/>
              </a:rPr>
              <a:t>momento.</a:t>
            </a:r>
            <a:endParaRPr lang="es-419" sz="1800" dirty="0" smtClean="0">
              <a:latin typeface="Calibri"/>
              <a:cs typeface="Calibri"/>
            </a:endParaRPr>
          </a:p>
          <a:p>
            <a:pPr marL="354965" marR="300355" indent="-342265">
              <a:lnSpc>
                <a:spcPct val="78900"/>
              </a:lnSpc>
              <a:spcBef>
                <a:spcPts val="9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800" dirty="0" smtClean="0">
                <a:latin typeface="Calibri"/>
                <a:cs typeface="Calibri"/>
              </a:rPr>
              <a:t>El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presupuesto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bienal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del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estado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para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spc="-10" dirty="0" smtClean="0">
                <a:latin typeface="Calibri"/>
                <a:cs typeface="Calibri"/>
              </a:rPr>
              <a:t>2023-</a:t>
            </a:r>
            <a:r>
              <a:rPr lang="es-419" sz="1800" dirty="0" smtClean="0">
                <a:latin typeface="Calibri"/>
                <a:cs typeface="Calibri"/>
              </a:rPr>
              <a:t>2025</a:t>
            </a:r>
            <a:r>
              <a:rPr lang="es-419" sz="1800" spc="-1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puede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tener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un</a:t>
            </a:r>
            <a:r>
              <a:rPr lang="es-419" sz="1800" spc="-1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impacto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potencial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en</a:t>
            </a:r>
            <a:r>
              <a:rPr lang="es-419" sz="1800" spc="-10" dirty="0" smtClean="0">
                <a:latin typeface="Calibri"/>
                <a:cs typeface="Calibri"/>
              </a:rPr>
              <a:t> estas </a:t>
            </a:r>
            <a:r>
              <a:rPr lang="es-419" sz="1800" dirty="0" smtClean="0">
                <a:latin typeface="Calibri"/>
                <a:cs typeface="Calibri"/>
              </a:rPr>
              <a:t>políticas.</a:t>
            </a:r>
            <a:r>
              <a:rPr lang="es-419" sz="1800" spc="33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La</a:t>
            </a:r>
            <a:r>
              <a:rPr lang="es-419" sz="1800" spc="-3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Administración</a:t>
            </a:r>
            <a:r>
              <a:rPr lang="es-419" sz="1800" spc="-30" dirty="0" smtClean="0">
                <a:latin typeface="Calibri"/>
                <a:cs typeface="Calibri"/>
              </a:rPr>
              <a:t> del Gobernador </a:t>
            </a:r>
            <a:r>
              <a:rPr lang="es-419" sz="1800" spc="-10" dirty="0" smtClean="0">
                <a:latin typeface="Calibri"/>
                <a:cs typeface="Calibri"/>
              </a:rPr>
              <a:t>Evers</a:t>
            </a:r>
            <a:r>
              <a:rPr lang="es-419" sz="1800" spc="-3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ha</a:t>
            </a:r>
            <a:r>
              <a:rPr lang="es-419" sz="1800" spc="-3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propuesto</a:t>
            </a:r>
            <a:r>
              <a:rPr lang="es-419" sz="1800" spc="-3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eliminar</a:t>
            </a:r>
            <a:r>
              <a:rPr lang="es-419" sz="1800" spc="-4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por</a:t>
            </a:r>
            <a:r>
              <a:rPr lang="es-419" sz="1800" spc="-3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completo</a:t>
            </a:r>
            <a:r>
              <a:rPr lang="es-419" sz="1800" spc="-3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los</a:t>
            </a:r>
            <a:r>
              <a:rPr lang="es-419" sz="1800" spc="-3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requisitos</a:t>
            </a:r>
            <a:r>
              <a:rPr lang="es-419" sz="1800" spc="-3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de</a:t>
            </a:r>
            <a:r>
              <a:rPr lang="es-419" sz="1800" spc="-3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trabajo</a:t>
            </a:r>
            <a:r>
              <a:rPr lang="es-419" sz="1800" spc="-30" dirty="0" smtClean="0">
                <a:latin typeface="Calibri"/>
                <a:cs typeface="Calibri"/>
              </a:rPr>
              <a:t> </a:t>
            </a:r>
            <a:r>
              <a:rPr lang="es-419" sz="1800" spc="-50" dirty="0" smtClean="0">
                <a:latin typeface="Calibri"/>
                <a:cs typeface="Calibri"/>
              </a:rPr>
              <a:t>y </a:t>
            </a:r>
            <a:r>
              <a:rPr lang="es-419" sz="1800" dirty="0" smtClean="0">
                <a:latin typeface="Calibri"/>
                <a:cs typeface="Calibri"/>
              </a:rPr>
              <a:t>las pruebas de</a:t>
            </a:r>
            <a:r>
              <a:rPr lang="es-419" sz="1800" spc="15" dirty="0" smtClean="0">
                <a:latin typeface="Calibri"/>
                <a:cs typeface="Calibri"/>
              </a:rPr>
              <a:t> </a:t>
            </a:r>
            <a:r>
              <a:rPr lang="es-419" sz="1800" spc="-10" dirty="0" smtClean="0">
                <a:latin typeface="Calibri"/>
                <a:cs typeface="Calibri"/>
              </a:rPr>
              <a:t>drogas.</a:t>
            </a:r>
            <a:endParaRPr lang="es-419" sz="1800" dirty="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92"/>
    </mc:Choice>
    <mc:Fallback xmlns="">
      <p:transition spd="slow" advTm="71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2968" y="327659"/>
            <a:ext cx="2527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CONDADO</a:t>
            </a:r>
            <a:r>
              <a:rPr spc="-20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spc="-20" dirty="0"/>
              <a:t>DANE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0424" y="632459"/>
            <a:ext cx="10246995" cy="62247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04925">
              <a:lnSpc>
                <a:spcPts val="232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DEPARTAMENTO</a:t>
            </a:r>
            <a:r>
              <a:rPr sz="2000" b="1" spc="-4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SERVICIOS</a:t>
            </a: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A58"/>
                </a:solidFill>
                <a:latin typeface="Arial"/>
                <a:cs typeface="Arial"/>
              </a:rPr>
              <a:t>HUMANOS</a:t>
            </a:r>
            <a:endParaRPr sz="2000" dirty="0">
              <a:latin typeface="Arial"/>
              <a:cs typeface="Arial"/>
            </a:endParaRPr>
          </a:p>
          <a:p>
            <a:pPr marL="1304925">
              <a:lnSpc>
                <a:spcPts val="2800"/>
              </a:lnSpc>
            </a:pP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Reversión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de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la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salud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pública</a:t>
            </a:r>
            <a:endParaRPr sz="2400" dirty="0">
              <a:latin typeface="Century Gothic"/>
              <a:cs typeface="Century Gothic"/>
            </a:endParaRPr>
          </a:p>
          <a:p>
            <a:pPr marL="255270" algn="ctr">
              <a:lnSpc>
                <a:spcPct val="100000"/>
              </a:lnSpc>
              <a:spcBef>
                <a:spcPts val="2585"/>
              </a:spcBef>
            </a:pPr>
            <a:r>
              <a:rPr sz="1900" b="1" i="1" dirty="0">
                <a:latin typeface="Calibri"/>
                <a:cs typeface="Calibri"/>
              </a:rPr>
              <a:t>Cómo</a:t>
            </a:r>
            <a:r>
              <a:rPr sz="1900" b="1" i="1" spc="-45" dirty="0">
                <a:latin typeface="Calibri"/>
                <a:cs typeface="Calibri"/>
              </a:rPr>
              <a:t> </a:t>
            </a:r>
            <a:r>
              <a:rPr sz="1900" b="1" i="1" dirty="0">
                <a:latin typeface="Calibri"/>
                <a:cs typeface="Calibri"/>
              </a:rPr>
              <a:t>se</a:t>
            </a:r>
            <a:r>
              <a:rPr sz="1900" b="1" i="1" spc="-25" dirty="0">
                <a:latin typeface="Calibri"/>
                <a:cs typeface="Calibri"/>
              </a:rPr>
              <a:t> </a:t>
            </a:r>
            <a:r>
              <a:rPr sz="1900" b="1" i="1" dirty="0">
                <a:latin typeface="Calibri"/>
                <a:cs typeface="Calibri"/>
              </a:rPr>
              <a:t>están</a:t>
            </a:r>
            <a:r>
              <a:rPr sz="1900" b="1" i="1" spc="-30" dirty="0">
                <a:latin typeface="Calibri"/>
                <a:cs typeface="Calibri"/>
              </a:rPr>
              <a:t> </a:t>
            </a:r>
            <a:r>
              <a:rPr sz="1900" b="1" i="1" dirty="0">
                <a:latin typeface="Calibri"/>
                <a:cs typeface="Calibri"/>
              </a:rPr>
              <a:t>preparando</a:t>
            </a:r>
            <a:r>
              <a:rPr sz="1900" b="1" i="1" spc="-35" dirty="0">
                <a:latin typeface="Calibri"/>
                <a:cs typeface="Calibri"/>
              </a:rPr>
              <a:t> </a:t>
            </a:r>
            <a:r>
              <a:rPr sz="1900" b="1" i="1" dirty="0">
                <a:latin typeface="Calibri"/>
                <a:cs typeface="Calibri"/>
              </a:rPr>
              <a:t>las</a:t>
            </a:r>
            <a:r>
              <a:rPr sz="1900" b="1" i="1" spc="-30" dirty="0">
                <a:latin typeface="Calibri"/>
                <a:cs typeface="Calibri"/>
              </a:rPr>
              <a:t> </a:t>
            </a:r>
            <a:r>
              <a:rPr sz="1900" b="1" i="1" dirty="0">
                <a:latin typeface="Calibri"/>
                <a:cs typeface="Calibri"/>
              </a:rPr>
              <a:t>agencias</a:t>
            </a:r>
            <a:r>
              <a:rPr sz="1900" b="1" i="1" spc="-25" dirty="0">
                <a:latin typeface="Calibri"/>
                <a:cs typeface="Calibri"/>
              </a:rPr>
              <a:t> </a:t>
            </a:r>
            <a:r>
              <a:rPr sz="1900" b="1" i="1" dirty="0">
                <a:latin typeface="Calibri"/>
                <a:cs typeface="Calibri"/>
              </a:rPr>
              <a:t>estatales</a:t>
            </a:r>
            <a:r>
              <a:rPr sz="1900" b="1" i="1" spc="-30" dirty="0">
                <a:latin typeface="Calibri"/>
                <a:cs typeface="Calibri"/>
              </a:rPr>
              <a:t> </a:t>
            </a:r>
            <a:r>
              <a:rPr sz="1900" b="1" i="1" dirty="0">
                <a:latin typeface="Calibri"/>
                <a:cs typeface="Calibri"/>
              </a:rPr>
              <a:t>y</a:t>
            </a:r>
            <a:r>
              <a:rPr sz="1900" b="1" i="1" spc="-35" dirty="0">
                <a:latin typeface="Calibri"/>
                <a:cs typeface="Calibri"/>
              </a:rPr>
              <a:t> </a:t>
            </a:r>
            <a:r>
              <a:rPr sz="1900" b="1" i="1" spc="-10" dirty="0">
                <a:latin typeface="Calibri"/>
                <a:cs typeface="Calibri"/>
              </a:rPr>
              <a:t>locales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Llamadas</a:t>
            </a:r>
            <a:r>
              <a:rPr lang="es-419" sz="1500" spc="-35" dirty="0" smtClean="0">
                <a:solidFill>
                  <a:schemeClr val="tx1"/>
                </a:solidFill>
                <a:latin typeface="Calibri"/>
                <a:cs typeface="Calibri"/>
              </a:rPr>
              <a:t> telefónicas por parte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lang="es-419" sz="1500" spc="-2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las</a:t>
            </a:r>
            <a:r>
              <a:rPr lang="es-419" sz="1500" spc="-25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partes</a:t>
            </a:r>
            <a:r>
              <a:rPr lang="es-419" sz="1500" spc="-25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interesadas</a:t>
            </a:r>
            <a:r>
              <a:rPr lang="es-419" sz="1500" spc="-25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y</a:t>
            </a:r>
            <a:r>
              <a:rPr lang="es-419" sz="1500" spc="-3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del</a:t>
            </a:r>
            <a:r>
              <a:rPr lang="es-419" sz="1500" spc="-2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grupo</a:t>
            </a:r>
            <a:r>
              <a:rPr lang="es-419" sz="1500" spc="-25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lang="es-419" sz="1500" spc="-2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trabajo</a:t>
            </a:r>
            <a:r>
              <a:rPr lang="es-419" sz="1500" spc="-3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lang="es-419" sz="1500" spc="-2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reversión</a:t>
            </a:r>
            <a:r>
              <a:rPr lang="es-419" sz="1500" spc="-25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lang="es-419" sz="1500" spc="-2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la</a:t>
            </a:r>
            <a:r>
              <a:rPr lang="es-419" sz="1500" spc="-25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emergencia</a:t>
            </a:r>
            <a:r>
              <a:rPr lang="es-419" sz="1500" spc="-3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lang="es-419" sz="1500" spc="-2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salud</a:t>
            </a:r>
            <a:r>
              <a:rPr lang="es-419" sz="1500" spc="-25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pública</a:t>
            </a:r>
            <a:r>
              <a:rPr lang="es-419" sz="1500" spc="-3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del</a:t>
            </a:r>
            <a:r>
              <a:rPr lang="es-419" sz="1500" spc="-2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DHS</a:t>
            </a:r>
            <a:r>
              <a:rPr lang="es-419" sz="1500" spc="-25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del</a:t>
            </a:r>
            <a:r>
              <a:rPr lang="es-419" sz="1500" spc="-15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spc="-10" dirty="0" smtClean="0">
                <a:solidFill>
                  <a:schemeClr val="tx1"/>
                </a:solidFill>
                <a:latin typeface="Calibri"/>
                <a:cs typeface="Calibri"/>
              </a:rPr>
              <a:t>Estado.</a:t>
            </a:r>
            <a:endParaRPr lang="es-419" sz="15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500" dirty="0" smtClean="0">
                <a:latin typeface="Calibri"/>
                <a:cs typeface="Calibri"/>
              </a:rPr>
              <a:t>Regístrese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en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el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servidor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listas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Comunicaciones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Reversión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DMS-</a:t>
            </a:r>
            <a:r>
              <a:rPr lang="es-419" sz="1500" spc="-10" dirty="0" smtClean="0">
                <a:latin typeface="Calibri"/>
                <a:cs typeface="Calibri"/>
              </a:rPr>
              <a:t>Medicaid</a:t>
            </a:r>
            <a:endParaRPr lang="es-419" sz="1500" dirty="0" smtClean="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lang="es-419" sz="1500" dirty="0" smtClean="0">
                <a:latin typeface="Calibri"/>
                <a:cs typeface="Calibri"/>
              </a:rPr>
              <a:t>en</a:t>
            </a:r>
            <a:r>
              <a:rPr lang="es-419" sz="1500" spc="-5" dirty="0" smtClean="0">
                <a:latin typeface="Calibri"/>
                <a:cs typeface="Calibri"/>
              </a:rPr>
              <a:t> </a:t>
            </a:r>
            <a:r>
              <a:rPr lang="es-419" sz="1500" u="sng" spc="-10" dirty="0" smtClean="0">
                <a:solidFill>
                  <a:srgbClr val="0563C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https://public.govdelivery.com/accounts/WIDHS/subscriber/new?topic_id=WIDHS_668</a:t>
            </a:r>
            <a:r>
              <a:rPr lang="es-419" sz="1500" spc="-10" dirty="0" smtClean="0">
                <a:latin typeface="Calibri"/>
                <a:cs typeface="Calibri"/>
              </a:rPr>
              <a:t>.</a:t>
            </a:r>
            <a:endParaRPr lang="es-419" sz="150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Kit</a:t>
            </a:r>
            <a:r>
              <a:rPr lang="es-419" sz="1500" spc="-15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de </a:t>
            </a:r>
            <a:r>
              <a:rPr lang="es-419" sz="1500" spc="-10" dirty="0" smtClean="0">
                <a:solidFill>
                  <a:schemeClr val="tx1"/>
                </a:solidFill>
                <a:latin typeface="Calibri"/>
                <a:cs typeface="Calibri"/>
              </a:rPr>
              <a:t>herramientas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 para</a:t>
            </a:r>
            <a:r>
              <a:rPr lang="es-419" sz="1500" spc="-1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socios:</a:t>
            </a:r>
            <a:r>
              <a:rPr lang="es-419" sz="1500" spc="5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500" u="sng" spc="-10" dirty="0" smtClean="0">
                <a:solidFill>
                  <a:srgbClr val="0563C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https://</a:t>
            </a:r>
            <a:r>
              <a:rPr lang="es-419" sz="1500" u="sng" spc="-10" dirty="0" smtClean="0">
                <a:solidFill>
                  <a:srgbClr val="0563C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www.dhs.wisconsin.gov/covid-19/unwindingtoolkit.htm</a:t>
            </a:r>
            <a:endParaRPr lang="es-419" sz="150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500" dirty="0" smtClean="0">
                <a:latin typeface="Calibri"/>
                <a:cs typeface="Calibri"/>
              </a:rPr>
              <a:t>Página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web</a:t>
            </a:r>
            <a:r>
              <a:rPr lang="es-419" sz="1500" spc="-1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para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afiliados</a:t>
            </a:r>
            <a:r>
              <a:rPr lang="es-419" sz="1500" spc="-1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DHS:</a:t>
            </a:r>
            <a:r>
              <a:rPr lang="es-419" sz="1500" spc="-5" dirty="0" smtClean="0">
                <a:latin typeface="Calibri"/>
                <a:cs typeface="Calibri"/>
              </a:rPr>
              <a:t> </a:t>
            </a:r>
            <a:r>
              <a:rPr lang="es-419" sz="1500" u="sng" spc="-10" dirty="0" smtClean="0">
                <a:solidFill>
                  <a:srgbClr val="0563C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https://</a:t>
            </a:r>
            <a:r>
              <a:rPr lang="es-419" sz="1500" u="sng" spc="-10" dirty="0" smtClean="0">
                <a:solidFill>
                  <a:srgbClr val="0563C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www.dhs.wisconsin.gov/covid-19/forwardhealth-medicaid.htm</a:t>
            </a:r>
            <a:endParaRPr lang="es-419" sz="150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500" dirty="0" smtClean="0">
                <a:latin typeface="Calibri"/>
                <a:cs typeface="Calibri"/>
              </a:rPr>
              <a:t>Los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mensajes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texto,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correos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electrónicos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y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redes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sociales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estatales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se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utilizan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y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promueven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mucho.</a:t>
            </a:r>
            <a:endParaRPr lang="es-419" sz="150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500" dirty="0" smtClean="0">
                <a:latin typeface="Calibri"/>
                <a:cs typeface="Calibri"/>
              </a:rPr>
              <a:t>Promover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ACCESS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(</a:t>
            </a:r>
            <a:r>
              <a:rPr lang="es-419" sz="1500" u="sng" spc="-10" dirty="0" smtClean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https://access.wisconsin.gov/access/</a:t>
            </a:r>
            <a:r>
              <a:rPr lang="es-419" sz="1500" spc="-10" dirty="0" smtClean="0">
                <a:latin typeface="Calibri"/>
                <a:cs typeface="Calibri"/>
              </a:rPr>
              <a:t>)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es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fundamental.</a:t>
            </a:r>
            <a:r>
              <a:rPr lang="es-419" sz="1500" spc="31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¡Más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1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300</a:t>
            </a:r>
            <a:r>
              <a:rPr lang="es-419" sz="1500" spc="-1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mil</a:t>
            </a:r>
            <a:r>
              <a:rPr lang="es-419" sz="1500" spc="-1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nuevos</a:t>
            </a:r>
            <a:r>
              <a:rPr lang="es-419" sz="1500" spc="-10" dirty="0" smtClean="0">
                <a:latin typeface="Calibri"/>
                <a:cs typeface="Calibri"/>
              </a:rPr>
              <a:t> usuarios!</a:t>
            </a:r>
            <a:endParaRPr lang="es-419" sz="1500" dirty="0" smtClean="0">
              <a:latin typeface="Calibri"/>
              <a:cs typeface="Calibri"/>
            </a:endParaRPr>
          </a:p>
          <a:p>
            <a:pPr marL="354965" marR="5080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500" dirty="0" smtClean="0">
                <a:latin typeface="Calibri"/>
                <a:cs typeface="Calibri"/>
              </a:rPr>
              <a:t>Nuevas</a:t>
            </a:r>
            <a:r>
              <a:rPr lang="es-419" sz="1500" spc="-45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herramientas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para</a:t>
            </a:r>
            <a:r>
              <a:rPr lang="es-419" sz="1500" spc="-4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promover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el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informe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gastos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médicos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para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ayudar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algunos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participantes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FoodShare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(mayores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25" dirty="0" smtClean="0">
                <a:latin typeface="Calibri"/>
                <a:cs typeface="Calibri"/>
              </a:rPr>
              <a:t> 60 </a:t>
            </a:r>
            <a:r>
              <a:rPr lang="es-419" sz="1500" dirty="0" smtClean="0">
                <a:latin typeface="Calibri"/>
                <a:cs typeface="Calibri"/>
              </a:rPr>
              <a:t>años,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ciegos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y/o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discapacitados)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saber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que</a:t>
            </a:r>
            <a:r>
              <a:rPr lang="es-419" sz="1500" spc="-1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califican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para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montos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beneficios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más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altos.</a:t>
            </a:r>
            <a:endParaRPr lang="es-419" sz="150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500" dirty="0" smtClean="0">
                <a:latin typeface="Calibri"/>
                <a:cs typeface="Calibri"/>
              </a:rPr>
              <a:t>Nuevas</a:t>
            </a:r>
            <a:r>
              <a:rPr lang="es-419" sz="1500" spc="-40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herramientas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para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ayudar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las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MCO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rastrear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el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estado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sus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participantes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y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ayudar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informar y promover renovaciones o ayudar a buscar otra fuente de cobertura</a:t>
            </a:r>
            <a:r>
              <a:rPr lang="es-419" sz="1500" spc="-10" dirty="0" smtClean="0">
                <a:latin typeface="Calibri"/>
                <a:cs typeface="Calibri"/>
              </a:rPr>
              <a:t>.</a:t>
            </a:r>
            <a:endParaRPr lang="es-419" sz="150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500" spc="-30" dirty="0" smtClean="0">
                <a:latin typeface="Calibri"/>
                <a:cs typeface="Calibri"/>
              </a:rPr>
              <a:t>Diversos </a:t>
            </a:r>
            <a:r>
              <a:rPr lang="es-419" sz="1500" dirty="0" smtClean="0">
                <a:latin typeface="Calibri"/>
                <a:cs typeface="Calibri"/>
              </a:rPr>
              <a:t>materiales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disponibles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en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inglés,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español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y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hmong</a:t>
            </a:r>
            <a:endParaRPr lang="es-419" sz="150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500" dirty="0" smtClean="0">
                <a:latin typeface="Calibri"/>
                <a:cs typeface="Calibri"/>
              </a:rPr>
              <a:t>Por</a:t>
            </a:r>
            <a:r>
              <a:rPr lang="es-419" sz="1500" spc="-30" dirty="0" smtClean="0">
                <a:latin typeface="Calibri"/>
                <a:cs typeface="Calibri"/>
              </a:rPr>
              <a:t> favor,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envíe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sus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preguntas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u="sng" spc="-10" dirty="0" smtClean="0">
                <a:solidFill>
                  <a:srgbClr val="0563C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DHSForwardHealthPartners@dhs.wisconsin.gov</a:t>
            </a:r>
            <a:r>
              <a:rPr lang="es-419" sz="1500" spc="-10" dirty="0" smtClean="0">
                <a:latin typeface="Calibri"/>
                <a:cs typeface="Calibri"/>
                <a:hlinkClick r:id="rId6"/>
              </a:rPr>
              <a:t>.</a:t>
            </a:r>
            <a:endParaRPr lang="es-419" sz="1500" dirty="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62"/>
    </mc:Choice>
    <mc:Fallback xmlns="">
      <p:transition spd="slow" advTm="83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2968" y="327659"/>
            <a:ext cx="2527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CONDADO</a:t>
            </a:r>
            <a:r>
              <a:rPr spc="-20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spc="-20" dirty="0"/>
              <a:t>DANE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0425" y="632459"/>
            <a:ext cx="10307955" cy="60067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04925">
              <a:lnSpc>
                <a:spcPts val="232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DEPARTAMENTO</a:t>
            </a:r>
            <a:r>
              <a:rPr sz="2000" b="1" spc="-4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SERVICIOS</a:t>
            </a: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A58"/>
                </a:solidFill>
                <a:latin typeface="Arial"/>
                <a:cs typeface="Arial"/>
              </a:rPr>
              <a:t>HUMANOS</a:t>
            </a:r>
            <a:endParaRPr sz="2000" dirty="0">
              <a:latin typeface="Arial"/>
              <a:cs typeface="Arial"/>
            </a:endParaRPr>
          </a:p>
          <a:p>
            <a:pPr marL="1304925">
              <a:lnSpc>
                <a:spcPts val="2800"/>
              </a:lnSpc>
            </a:pP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Reversión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de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la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salud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pública</a:t>
            </a:r>
            <a:endParaRPr sz="2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00" dirty="0">
              <a:latin typeface="Century Gothic"/>
              <a:cs typeface="Century Gothic"/>
            </a:endParaRPr>
          </a:p>
          <a:p>
            <a:pPr marL="17780" algn="ctr">
              <a:lnSpc>
                <a:spcPct val="100000"/>
              </a:lnSpc>
            </a:pPr>
            <a:r>
              <a:rPr sz="1600" b="1" i="1" dirty="0">
                <a:latin typeface="Calibri"/>
                <a:cs typeface="Calibri"/>
              </a:rPr>
              <a:t>Cómo</a:t>
            </a:r>
            <a:r>
              <a:rPr sz="1600" b="1" i="1" spc="-20" dirty="0">
                <a:latin typeface="Calibri"/>
                <a:cs typeface="Calibri"/>
              </a:rPr>
              <a:t> </a:t>
            </a:r>
            <a:r>
              <a:rPr sz="1600" b="1" i="1" dirty="0">
                <a:latin typeface="Calibri"/>
                <a:cs typeface="Calibri"/>
              </a:rPr>
              <a:t>se</a:t>
            </a:r>
            <a:r>
              <a:rPr sz="1600" b="1" i="1" spc="-10" dirty="0">
                <a:latin typeface="Calibri"/>
                <a:cs typeface="Calibri"/>
              </a:rPr>
              <a:t> </a:t>
            </a:r>
            <a:r>
              <a:rPr sz="1600" b="1" i="1" dirty="0">
                <a:latin typeface="Calibri"/>
                <a:cs typeface="Calibri"/>
              </a:rPr>
              <a:t>están</a:t>
            </a:r>
            <a:r>
              <a:rPr sz="1600" b="1" i="1" spc="-5" dirty="0">
                <a:latin typeface="Calibri"/>
                <a:cs typeface="Calibri"/>
              </a:rPr>
              <a:t> </a:t>
            </a:r>
            <a:r>
              <a:rPr sz="1600" b="1" i="1" dirty="0">
                <a:latin typeface="Calibri"/>
                <a:cs typeface="Calibri"/>
              </a:rPr>
              <a:t>preparando</a:t>
            </a:r>
            <a:r>
              <a:rPr sz="1600" b="1" i="1" spc="-10" dirty="0">
                <a:latin typeface="Calibri"/>
                <a:cs typeface="Calibri"/>
              </a:rPr>
              <a:t> </a:t>
            </a:r>
            <a:r>
              <a:rPr sz="1600" b="1" i="1" dirty="0">
                <a:latin typeface="Calibri"/>
                <a:cs typeface="Calibri"/>
              </a:rPr>
              <a:t>las</a:t>
            </a:r>
            <a:r>
              <a:rPr sz="1600" b="1" i="1" spc="-15" dirty="0">
                <a:latin typeface="Calibri"/>
                <a:cs typeface="Calibri"/>
              </a:rPr>
              <a:t> </a:t>
            </a:r>
            <a:r>
              <a:rPr sz="1600" b="1" i="1" dirty="0">
                <a:latin typeface="Calibri"/>
                <a:cs typeface="Calibri"/>
              </a:rPr>
              <a:t>agencias</a:t>
            </a:r>
            <a:r>
              <a:rPr sz="1600" b="1" i="1" spc="-15" dirty="0">
                <a:latin typeface="Calibri"/>
                <a:cs typeface="Calibri"/>
              </a:rPr>
              <a:t> </a:t>
            </a:r>
            <a:r>
              <a:rPr sz="1600" b="1" i="1" dirty="0">
                <a:latin typeface="Calibri"/>
                <a:cs typeface="Calibri"/>
              </a:rPr>
              <a:t>estatales</a:t>
            </a:r>
            <a:r>
              <a:rPr sz="1600" b="1" i="1" spc="-15" dirty="0">
                <a:latin typeface="Calibri"/>
                <a:cs typeface="Calibri"/>
              </a:rPr>
              <a:t> </a:t>
            </a:r>
            <a:r>
              <a:rPr sz="1600" b="1" i="1" dirty="0">
                <a:latin typeface="Calibri"/>
                <a:cs typeface="Calibri"/>
              </a:rPr>
              <a:t>y</a:t>
            </a:r>
            <a:r>
              <a:rPr sz="1600" b="1" i="1" spc="-15" dirty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locales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Preparación</a:t>
            </a:r>
            <a:r>
              <a:rPr lang="es-419" sz="1600" spc="-4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del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personal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para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el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aumento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la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carga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trabajo:</a:t>
            </a:r>
            <a:endParaRPr lang="es-419" sz="16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Primeros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auxilios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salud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mental</a:t>
            </a:r>
            <a:endParaRPr lang="es-419" sz="16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29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Seguridad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adicional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en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el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Centro</a:t>
            </a:r>
            <a:r>
              <a:rPr lang="es-419" sz="1600" spc="-1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10" dirty="0" smtClean="0">
                <a:latin typeface="Calibri"/>
                <a:cs typeface="Calibri"/>
              </a:rPr>
              <a:t> Empleo</a:t>
            </a:r>
            <a:endParaRPr lang="es-419" sz="16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28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Capacitación y entrenamiento de</a:t>
            </a:r>
            <a:r>
              <a:rPr lang="es-419" sz="1600" spc="-40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actualización</a:t>
            </a:r>
            <a:endParaRPr lang="es-419" sz="1600" dirty="0" smtClean="0">
              <a:latin typeface="Calibri"/>
              <a:cs typeface="Calibri"/>
            </a:endParaRPr>
          </a:p>
          <a:p>
            <a:pPr marL="812165" marR="5080" lvl="1" indent="-342265">
              <a:lnSpc>
                <a:spcPts val="1800"/>
              </a:lnSpc>
              <a:spcBef>
                <a:spcPts val="42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Carga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trabajo</a:t>
            </a:r>
            <a:r>
              <a:rPr lang="es-419" sz="1600" spc="-15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proyectada: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¿volumen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llamadas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normal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aproximadamente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22,</a:t>
            </a:r>
            <a:r>
              <a:rPr lang="es-419" sz="1600" spc="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000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llamadas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al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mes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en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2022, </a:t>
            </a:r>
            <a:r>
              <a:rPr lang="es-419" sz="1600" dirty="0" smtClean="0">
                <a:latin typeface="Calibri"/>
                <a:cs typeface="Calibri"/>
              </a:rPr>
              <a:t>potencial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30, 000</a:t>
            </a:r>
            <a:r>
              <a:rPr lang="es-419" sz="1600" spc="-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al</a:t>
            </a:r>
            <a:r>
              <a:rPr lang="es-419" sz="1600" spc="-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mes</a:t>
            </a:r>
            <a:r>
              <a:rPr lang="es-419" sz="1600" spc="-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o</a:t>
            </a:r>
            <a:r>
              <a:rPr lang="es-419" sz="1600" spc="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más</a:t>
            </a:r>
            <a:r>
              <a:rPr lang="es-419" sz="1600" spc="-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en</a:t>
            </a:r>
            <a:r>
              <a:rPr lang="es-419" sz="1600" spc="-5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2023-2024?</a:t>
            </a:r>
            <a:endParaRPr lang="es-419" sz="16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25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600" spc="-45" dirty="0" smtClean="0">
                <a:latin typeface="Calibri"/>
                <a:cs typeface="Calibri"/>
              </a:rPr>
              <a:t>Presupuesto </a:t>
            </a:r>
            <a:r>
              <a:rPr lang="es-419" sz="1600" dirty="0" smtClean="0">
                <a:latin typeface="Calibri"/>
                <a:cs typeface="Calibri"/>
              </a:rPr>
              <a:t>adicional</a:t>
            </a:r>
            <a:r>
              <a:rPr lang="es-419" sz="1600" spc="-4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para</a:t>
            </a:r>
            <a:r>
              <a:rPr lang="es-419" sz="1600" spc="-5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horas</a:t>
            </a:r>
            <a:r>
              <a:rPr lang="es-419" sz="1600" spc="-40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extras</a:t>
            </a:r>
            <a:endParaRPr lang="es-419" sz="1600" dirty="0" smtClean="0">
              <a:latin typeface="Calibri"/>
              <a:cs typeface="Calibri"/>
            </a:endParaRPr>
          </a:p>
          <a:p>
            <a:pPr marL="812165" marR="794385" lvl="1" indent="-342265">
              <a:lnSpc>
                <a:spcPts val="1800"/>
              </a:lnSpc>
              <a:spcBef>
                <a:spcPts val="44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Preparación</a:t>
            </a:r>
            <a:r>
              <a:rPr lang="es-419" sz="1600" spc="-4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para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nuevos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elementos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servicio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en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nuestro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centro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llamadas: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función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"devolución automática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spc="-25" dirty="0" smtClean="0">
                <a:latin typeface="Calibri"/>
                <a:cs typeface="Calibri"/>
              </a:rPr>
              <a:t>de </a:t>
            </a:r>
            <a:r>
              <a:rPr lang="es-419" sz="1600" spc="-10" dirty="0" smtClean="0">
                <a:latin typeface="Calibri"/>
                <a:cs typeface="Calibri"/>
              </a:rPr>
              <a:t>llamadas"</a:t>
            </a:r>
            <a:endParaRPr lang="es-419" sz="1600" dirty="0" smtClean="0">
              <a:latin typeface="Calibri"/>
              <a:cs typeface="Calibri"/>
            </a:endParaRPr>
          </a:p>
          <a:p>
            <a:pPr marL="354965" marR="261620" indent="-342265">
              <a:lnSpc>
                <a:spcPts val="1700"/>
              </a:lnSpc>
              <a:spcBef>
                <a:spcPts val="96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Nuevos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medios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comunicación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social: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vea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las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nuevas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páginas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Facebook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Instagram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del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DCDHS,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siga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las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páginas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spc="-50" dirty="0" smtClean="0">
                <a:latin typeface="Calibri"/>
                <a:cs typeface="Calibri"/>
              </a:rPr>
              <a:t>y </a:t>
            </a:r>
            <a:r>
              <a:rPr lang="es-419" sz="1600" dirty="0" smtClean="0">
                <a:latin typeface="Calibri"/>
                <a:cs typeface="Calibri"/>
              </a:rPr>
              <a:t>sugiera</a:t>
            </a:r>
            <a:r>
              <a:rPr lang="es-419" sz="1600" spc="-4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los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participantes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que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también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lo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hagan.</a:t>
            </a:r>
            <a:r>
              <a:rPr lang="es-419" sz="1600" spc="31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El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Consorcio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Capital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tiene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la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intención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utilizar las redes sociales de manera significativa</a:t>
            </a:r>
            <a:r>
              <a:rPr lang="es-419" sz="1600" spc="-10" dirty="0" smtClean="0">
                <a:latin typeface="Calibri"/>
                <a:cs typeface="Calibri"/>
              </a:rPr>
              <a:t>.</a:t>
            </a:r>
            <a:endParaRPr lang="es-419" sz="1600" dirty="0" smtClean="0">
              <a:latin typeface="Calibri"/>
              <a:cs typeface="Calibri"/>
            </a:endParaRPr>
          </a:p>
          <a:p>
            <a:pPr marL="354965" marR="78740" indent="-342265">
              <a:lnSpc>
                <a:spcPts val="1800"/>
              </a:lnSpc>
              <a:spcBef>
                <a:spcPts val="9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Se realizaron 18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contratos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con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bancos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alimentos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del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Condado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Dane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en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febrero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2023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($2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millones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en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asistencia </a:t>
            </a:r>
            <a:r>
              <a:rPr lang="es-419" sz="1600" dirty="0" smtClean="0">
                <a:latin typeface="Calibri"/>
                <a:cs typeface="Calibri"/>
              </a:rPr>
              <a:t>adicional).</a:t>
            </a:r>
            <a:r>
              <a:rPr lang="es-419" sz="1600" spc="30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Esto</a:t>
            </a:r>
            <a:r>
              <a:rPr lang="es-419" sz="1600" spc="-20" dirty="0" smtClean="0">
                <a:latin typeface="Calibri"/>
                <a:cs typeface="Calibri"/>
              </a:rPr>
              <a:t> complementa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las necesidades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los</a:t>
            </a:r>
            <a:r>
              <a:rPr lang="es-419" sz="1600" spc="-30" dirty="0" smtClean="0">
                <a:latin typeface="Calibri"/>
                <a:cs typeface="Calibri"/>
              </a:rPr>
              <a:t> bancos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alimentos</a:t>
            </a:r>
            <a:r>
              <a:rPr lang="es-419" sz="1600" spc="-25" dirty="0" smtClean="0">
                <a:latin typeface="Calibri"/>
                <a:cs typeface="Calibri"/>
              </a:rPr>
              <a:t> activos </a:t>
            </a:r>
            <a:r>
              <a:rPr lang="es-419" sz="1600" dirty="0" smtClean="0">
                <a:latin typeface="Calibri"/>
                <a:cs typeface="Calibri"/>
              </a:rPr>
              <a:t>desde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el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comienzo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la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pandemia.</a:t>
            </a:r>
            <a:endParaRPr lang="es-419" sz="160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600" dirty="0" smtClean="0">
                <a:solidFill>
                  <a:schemeClr val="tx1"/>
                </a:solidFill>
                <a:latin typeface="Calibri"/>
                <a:cs typeface="Calibri"/>
              </a:rPr>
              <a:t>Se comparte información con agencias </a:t>
            </a:r>
            <a:r>
              <a:rPr lang="es-419" sz="1600" dirty="0" smtClean="0">
                <a:latin typeface="Calibri"/>
                <a:cs typeface="Calibri"/>
              </a:rPr>
              <a:t>interesadas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como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este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seminario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web,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debates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con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socios,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el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ADRC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y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HealthWatch.</a:t>
            </a:r>
            <a:endParaRPr lang="es-419" sz="1600" dirty="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964"/>
    </mc:Choice>
    <mc:Fallback>
      <p:transition spd="slow" advTm="112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2968" y="327659"/>
            <a:ext cx="2527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CONDADO</a:t>
            </a:r>
            <a:r>
              <a:rPr spc="-20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spc="-20" dirty="0"/>
              <a:t>DANE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6449" y="632459"/>
            <a:ext cx="10514330" cy="60001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88745">
              <a:lnSpc>
                <a:spcPts val="232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DEPARTAMENTO</a:t>
            </a:r>
            <a:r>
              <a:rPr sz="2000" b="1" spc="-4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SERVICIOS</a:t>
            </a: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A58"/>
                </a:solidFill>
                <a:latin typeface="Arial"/>
                <a:cs typeface="Arial"/>
              </a:rPr>
              <a:t>HUMANOS</a:t>
            </a:r>
            <a:endParaRPr sz="2000" dirty="0">
              <a:latin typeface="Arial"/>
              <a:cs typeface="Arial"/>
            </a:endParaRPr>
          </a:p>
          <a:p>
            <a:pPr marL="1388745">
              <a:lnSpc>
                <a:spcPts val="2800"/>
              </a:lnSpc>
            </a:pP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Reversión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de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la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salud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pública</a:t>
            </a:r>
            <a:endParaRPr sz="2400" dirty="0">
              <a:latin typeface="Century Gothic"/>
              <a:cs typeface="Century Gothic"/>
            </a:endParaRPr>
          </a:p>
          <a:p>
            <a:pPr marL="327660" algn="ctr">
              <a:lnSpc>
                <a:spcPct val="100000"/>
              </a:lnSpc>
              <a:spcBef>
                <a:spcPts val="1805"/>
              </a:spcBef>
            </a:pPr>
            <a:r>
              <a:rPr sz="1600" b="1" i="1" dirty="0">
                <a:latin typeface="Calibri"/>
                <a:cs typeface="Calibri"/>
              </a:rPr>
              <a:t>Qué</a:t>
            </a:r>
            <a:r>
              <a:rPr sz="1600" b="1" i="1" spc="-5" dirty="0">
                <a:latin typeface="Calibri"/>
                <a:cs typeface="Calibri"/>
              </a:rPr>
              <a:t> </a:t>
            </a:r>
            <a:r>
              <a:rPr sz="1600" b="1" i="1" dirty="0">
                <a:latin typeface="Calibri"/>
                <a:cs typeface="Calibri"/>
              </a:rPr>
              <a:t>puede</a:t>
            </a:r>
            <a:r>
              <a:rPr sz="1600" b="1" i="1" spc="-5" dirty="0">
                <a:latin typeface="Calibri"/>
                <a:cs typeface="Calibri"/>
              </a:rPr>
              <a:t> </a:t>
            </a:r>
            <a:r>
              <a:rPr sz="1600" b="1" i="1" dirty="0">
                <a:latin typeface="Calibri"/>
                <a:cs typeface="Calibri"/>
              </a:rPr>
              <a:t>hacer usted para</a:t>
            </a:r>
            <a:r>
              <a:rPr sz="1600" b="1" i="1" spc="5" dirty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ayudar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Anime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las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personas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con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las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que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trabaja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spc="-25" dirty="0" smtClean="0">
                <a:latin typeface="Calibri"/>
                <a:cs typeface="Calibri"/>
              </a:rPr>
              <a:t>a:</a:t>
            </a:r>
            <a:endParaRPr lang="es-419" sz="16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Leer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atentamente</a:t>
            </a:r>
            <a:r>
              <a:rPr lang="es-419" sz="1600" spc="-1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y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guardar</a:t>
            </a:r>
            <a:r>
              <a:rPr lang="es-419" sz="1600" spc="-1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las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cartas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del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estado</a:t>
            </a:r>
            <a:r>
              <a:rPr lang="es-419" sz="1600" spc="-1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sobre</a:t>
            </a:r>
            <a:r>
              <a:rPr lang="es-419" sz="1600" spc="-1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sus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beneficios.</a:t>
            </a:r>
            <a:endParaRPr lang="es-419" sz="16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600" spc="-10" dirty="0" smtClean="0">
                <a:latin typeface="Calibri"/>
                <a:cs typeface="Calibri"/>
              </a:rPr>
              <a:t>¡Registrarse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y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usar</a:t>
            </a:r>
            <a:r>
              <a:rPr lang="es-419" sz="1600" spc="-1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la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aplicación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móvil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MyACCESS!</a:t>
            </a:r>
            <a:endParaRPr lang="es-419" sz="1600" dirty="0" smtClean="0">
              <a:latin typeface="Calibri"/>
              <a:cs typeface="Calibri"/>
            </a:endParaRPr>
          </a:p>
          <a:p>
            <a:pPr marL="812165" marR="364490" lvl="1" indent="-342265">
              <a:lnSpc>
                <a:spcPct val="110000"/>
              </a:lnSpc>
              <a:spcBef>
                <a:spcPts val="48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Informar</a:t>
            </a:r>
            <a:r>
              <a:rPr lang="es-419" sz="1600" spc="-4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los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cambios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dirección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al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Consorcio Capital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inmediato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para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que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tengamos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información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spc="-25" dirty="0" smtClean="0">
                <a:latin typeface="Calibri"/>
                <a:cs typeface="Calibri"/>
              </a:rPr>
              <a:t>de </a:t>
            </a:r>
            <a:r>
              <a:rPr lang="es-419" sz="1600" dirty="0" smtClean="0">
                <a:latin typeface="Calibri"/>
                <a:cs typeface="Calibri"/>
              </a:rPr>
              <a:t>contacto actualizada...</a:t>
            </a:r>
            <a:r>
              <a:rPr lang="es-419" sz="1600" spc="-6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idealmente</a:t>
            </a:r>
            <a:r>
              <a:rPr lang="es-419" sz="1600" spc="-4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</a:t>
            </a:r>
            <a:r>
              <a:rPr lang="es-419" sz="1600" spc="-5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través</a:t>
            </a:r>
            <a:r>
              <a:rPr lang="es-419" sz="1600" spc="-5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40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MyACCESS.</a:t>
            </a:r>
            <a:endParaRPr lang="es-419" sz="1600" dirty="0" smtClean="0">
              <a:latin typeface="Calibri"/>
              <a:cs typeface="Calibri"/>
            </a:endParaRPr>
          </a:p>
          <a:p>
            <a:pPr marL="354965" marR="5080" indent="-342265">
              <a:lnSpc>
                <a:spcPct val="11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Comparta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y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anime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compartir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información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sobre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la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reversión;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consulte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las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actualizaciones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del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DCDHS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en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Facebook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spc="-50" dirty="0" smtClean="0">
                <a:latin typeface="Calibri"/>
                <a:cs typeface="Calibri"/>
              </a:rPr>
              <a:t>e </a:t>
            </a:r>
            <a:r>
              <a:rPr lang="es-419" sz="1600" spc="-10" dirty="0" smtClean="0">
                <a:latin typeface="Calibri"/>
                <a:cs typeface="Calibri"/>
              </a:rPr>
              <a:t>Instagram.</a:t>
            </a:r>
            <a:endParaRPr lang="es-419" sz="160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1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Ayude</a:t>
            </a:r>
            <a:r>
              <a:rPr lang="es-419" sz="1600" spc="-4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las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personas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encontrar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recursos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apoyo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alimentario:</a:t>
            </a:r>
            <a:r>
              <a:rPr lang="es-419" sz="1600" spc="-50" dirty="0" smtClean="0">
                <a:latin typeface="Calibri"/>
                <a:cs typeface="Calibri"/>
              </a:rPr>
              <a:t> </a:t>
            </a:r>
            <a:r>
              <a:rPr lang="es-419" sz="1600" u="sng" spc="-10" dirty="0" smtClean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https://dhs.wisconsin.gov/foodshare/resources.htm</a:t>
            </a:r>
            <a:endParaRPr lang="es-419" sz="160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1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Aliente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las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personas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inscribirse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para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obtener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cobertura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en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HealthCare.gov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si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pierden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su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cobertura</a:t>
            </a:r>
            <a:r>
              <a:rPr lang="es-419" sz="1600" spc="-4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estatal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Medicaid.</a:t>
            </a:r>
            <a:endParaRPr lang="es-419" sz="160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1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Corra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la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voz</a:t>
            </a:r>
            <a:r>
              <a:rPr lang="es-419" sz="1600" spc="-1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que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lo</a:t>
            </a:r>
            <a:r>
              <a:rPr lang="es-419" sz="1600" spc="-1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siguiente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legítimo:</a:t>
            </a:r>
            <a:endParaRPr lang="es-419" sz="16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Los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mensajes</a:t>
            </a:r>
            <a:r>
              <a:rPr lang="es-419" sz="1600" spc="-1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texto</a:t>
            </a:r>
            <a:r>
              <a:rPr lang="es-419" sz="1600" spc="-5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provendrán</a:t>
            </a:r>
            <a:r>
              <a:rPr lang="es-419" sz="1600" spc="-1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del</a:t>
            </a:r>
            <a:r>
              <a:rPr lang="es-419" sz="1600" spc="-1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94347</a:t>
            </a:r>
            <a:r>
              <a:rPr lang="es-419" sz="1600" spc="-1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(WI</a:t>
            </a:r>
            <a:r>
              <a:rPr lang="es-419" sz="1600" spc="-15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DHS).</a:t>
            </a:r>
            <a:endParaRPr lang="es-419" sz="16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17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Los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correos</a:t>
            </a:r>
            <a:r>
              <a:rPr lang="es-419" sz="1600" spc="-1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electrónicos</a:t>
            </a:r>
            <a:r>
              <a:rPr lang="es-419" sz="1600" spc="-15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provendrán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10" dirty="0" smtClean="0">
                <a:latin typeface="Calibri"/>
                <a:cs typeface="Calibri"/>
              </a:rPr>
              <a:t> </a:t>
            </a:r>
            <a:r>
              <a:rPr lang="es-419" sz="1600" u="sng" spc="-10" dirty="0" smtClean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4"/>
              </a:rPr>
              <a:t>dhs@info.wi.gov</a:t>
            </a:r>
            <a:r>
              <a:rPr lang="es-419" sz="1600" spc="-10" dirty="0" smtClean="0">
                <a:latin typeface="Calibri"/>
                <a:cs typeface="Calibri"/>
                <a:hlinkClick r:id="rId4"/>
              </a:rPr>
              <a:t>.</a:t>
            </a:r>
            <a:endParaRPr lang="es-419" sz="16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19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Las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llamadas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provendrán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del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personal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que</a:t>
            </a:r>
            <a:r>
              <a:rPr lang="es-419" sz="1600" spc="-1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se</a:t>
            </a:r>
            <a:r>
              <a:rPr lang="es-419" sz="1600" spc="-1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identifique</a:t>
            </a:r>
            <a:r>
              <a:rPr lang="es-419" sz="1600" spc="-1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como</a:t>
            </a:r>
            <a:r>
              <a:rPr lang="es-419" sz="1600" spc="-1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del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"Consorcio</a:t>
            </a:r>
            <a:r>
              <a:rPr lang="es-419" sz="1600" spc="-15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Capital".</a:t>
            </a:r>
            <a:endParaRPr lang="es-419" sz="1600" dirty="0" smtClean="0">
              <a:latin typeface="Calibri"/>
              <a:cs typeface="Calibri"/>
            </a:endParaRPr>
          </a:p>
          <a:p>
            <a:pPr marL="1269365" lvl="2" indent="-342900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1269365" algn="l"/>
                <a:tab pos="12700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En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caso de</a:t>
            </a:r>
            <a:r>
              <a:rPr lang="es-419" sz="1600" spc="-1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duda,</a:t>
            </a:r>
            <a:r>
              <a:rPr lang="es-419" sz="1600" spc="-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los</a:t>
            </a:r>
            <a:r>
              <a:rPr lang="es-419" sz="1600" spc="-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afiliados</a:t>
            </a:r>
            <a:r>
              <a:rPr lang="es-419" sz="1600" spc="-1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deben</a:t>
            </a:r>
            <a:r>
              <a:rPr lang="es-419" sz="1600" spc="-1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llamarnos</a:t>
            </a:r>
            <a:r>
              <a:rPr lang="es-419" sz="1600" spc="-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al</a:t>
            </a:r>
            <a:r>
              <a:rPr lang="es-419" sz="1600" spc="-10" dirty="0" smtClean="0">
                <a:latin typeface="Calibri"/>
                <a:cs typeface="Calibri"/>
              </a:rPr>
              <a:t> 888-794-5556.</a:t>
            </a:r>
            <a:endParaRPr lang="es-419" sz="1600" dirty="0">
              <a:latin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60"/>
    </mc:Choice>
    <mc:Fallback xmlns="">
      <p:transition spd="slow" advTm="91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2968" y="327659"/>
            <a:ext cx="2527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CONDADO</a:t>
            </a:r>
            <a:r>
              <a:rPr spc="-20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spc="-20" dirty="0"/>
              <a:t>DANE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0425" y="632459"/>
            <a:ext cx="10119360" cy="5597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04925">
              <a:lnSpc>
                <a:spcPts val="232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DEPARTAMENTO</a:t>
            </a:r>
            <a:r>
              <a:rPr sz="2000" b="1" spc="-4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SERVICIOS</a:t>
            </a: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A58"/>
                </a:solidFill>
                <a:latin typeface="Arial"/>
                <a:cs typeface="Arial"/>
              </a:rPr>
              <a:t>HUMANOS</a:t>
            </a:r>
            <a:endParaRPr sz="2000" dirty="0">
              <a:latin typeface="Arial"/>
              <a:cs typeface="Arial"/>
            </a:endParaRPr>
          </a:p>
          <a:p>
            <a:pPr marL="1304925">
              <a:lnSpc>
                <a:spcPts val="2800"/>
              </a:lnSpc>
            </a:pP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Reversión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de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la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salud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pública</a:t>
            </a:r>
            <a:endParaRPr sz="2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800" dirty="0">
              <a:latin typeface="Century Gothic"/>
              <a:cs typeface="Century Gothic"/>
            </a:endParaRPr>
          </a:p>
          <a:p>
            <a:pPr marL="202565" algn="ctr">
              <a:lnSpc>
                <a:spcPct val="100000"/>
              </a:lnSpc>
            </a:pPr>
            <a:r>
              <a:rPr sz="2000" b="1" i="1" dirty="0">
                <a:latin typeface="Calibri"/>
                <a:cs typeface="Calibri"/>
              </a:rPr>
              <a:t>Qué</a:t>
            </a:r>
            <a:r>
              <a:rPr sz="2000" b="1" i="1" spc="-3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puede</a:t>
            </a:r>
            <a:r>
              <a:rPr sz="2000" b="1" i="1" spc="-2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hacer</a:t>
            </a:r>
            <a:r>
              <a:rPr sz="2000" b="1" i="1" spc="-3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usted</a:t>
            </a:r>
            <a:r>
              <a:rPr sz="2000" b="1" i="1" spc="-3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para</a:t>
            </a:r>
            <a:r>
              <a:rPr sz="2000" b="1" i="1" spc="-35" dirty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ayudar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5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spc="-30" dirty="0" smtClean="0">
                <a:latin typeface="Calibri"/>
                <a:cs typeface="Calibri"/>
              </a:rPr>
              <a:t>Tenga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paciencia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el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Consorcio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Capital.</a:t>
            </a:r>
            <a:endParaRPr lang="es-419" sz="20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"mejores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horarios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llamar"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b="1" i="1" dirty="0" smtClean="0">
                <a:latin typeface="Calibri"/>
                <a:cs typeface="Calibri"/>
              </a:rPr>
              <a:t>no</a:t>
            </a:r>
            <a:r>
              <a:rPr lang="es-419" sz="2000" b="1" i="1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son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lunes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ni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durante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hora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del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almuerzo.</a:t>
            </a:r>
            <a:endParaRPr lang="es-419" sz="2000" dirty="0" smtClean="0">
              <a:latin typeface="Calibri"/>
              <a:cs typeface="Calibri"/>
            </a:endParaRPr>
          </a:p>
          <a:p>
            <a:pPr marL="812165" marR="219075" lvl="1" indent="-342265">
              <a:lnSpc>
                <a:spcPct val="79000"/>
              </a:lnSpc>
              <a:spcBef>
                <a:spcPts val="50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Ayude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afiliados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encontrar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y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conservar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documentos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importantes,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como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talones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spc="-25" dirty="0" smtClean="0">
                <a:latin typeface="Calibri"/>
                <a:cs typeface="Calibri"/>
              </a:rPr>
              <a:t>de </a:t>
            </a:r>
            <a:r>
              <a:rPr lang="es-419" sz="2000" spc="-10" dirty="0" smtClean="0">
                <a:latin typeface="Calibri"/>
                <a:cs typeface="Calibri"/>
              </a:rPr>
              <a:t>pago.</a:t>
            </a:r>
            <a:endParaRPr lang="es-419" sz="2000" dirty="0" smtClean="0">
              <a:latin typeface="Calibri"/>
              <a:cs typeface="Calibri"/>
            </a:endParaRPr>
          </a:p>
          <a:p>
            <a:pPr marL="812165" marR="741045" lvl="1" indent="-342265">
              <a:lnSpc>
                <a:spcPct val="79000"/>
              </a:lnSpc>
              <a:spcBef>
                <a:spcPts val="60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Pida con insistencia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participantes que lean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avisos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primero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i="1" dirty="0" smtClean="0">
                <a:latin typeface="Calibri"/>
                <a:cs typeface="Calibri"/>
              </a:rPr>
              <a:t>antes</a:t>
            </a:r>
            <a:r>
              <a:rPr lang="es-419" sz="2000" i="1" spc="-25" dirty="0" smtClean="0">
                <a:latin typeface="Calibri"/>
                <a:cs typeface="Calibri"/>
              </a:rPr>
              <a:t> </a:t>
            </a:r>
            <a:r>
              <a:rPr lang="es-419" sz="2000" i="1" dirty="0" smtClean="0">
                <a:latin typeface="Calibri"/>
                <a:cs typeface="Calibri"/>
              </a:rPr>
              <a:t>de</a:t>
            </a:r>
            <a:r>
              <a:rPr lang="es-419" sz="2000" i="1" spc="-25" dirty="0" smtClean="0">
                <a:latin typeface="Calibri"/>
                <a:cs typeface="Calibri"/>
              </a:rPr>
              <a:t> </a:t>
            </a:r>
            <a:r>
              <a:rPr lang="es-419" sz="2000" i="1" dirty="0" smtClean="0">
                <a:latin typeface="Calibri"/>
                <a:cs typeface="Calibri"/>
              </a:rPr>
              <a:t>llamar</a:t>
            </a:r>
            <a:r>
              <a:rPr lang="es-419" sz="2000" dirty="0" smtClean="0">
                <a:latin typeface="Calibri"/>
                <a:cs typeface="Calibri"/>
              </a:rPr>
              <a:t>.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Ayude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participantes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spc="-50" dirty="0" smtClean="0">
                <a:latin typeface="Calibri"/>
                <a:cs typeface="Calibri"/>
              </a:rPr>
              <a:t>a </a:t>
            </a:r>
            <a:r>
              <a:rPr lang="es-419" sz="2000" dirty="0" smtClean="0">
                <a:latin typeface="Calibri"/>
                <a:cs typeface="Calibri"/>
              </a:rPr>
              <a:t>comprender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avisos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cuando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pueda.</a:t>
            </a:r>
            <a:endParaRPr lang="es-419" sz="2000" dirty="0" smtClean="0">
              <a:latin typeface="Calibri"/>
              <a:cs typeface="Calibri"/>
            </a:endParaRPr>
          </a:p>
          <a:p>
            <a:pPr marL="812165" marR="316230" lvl="1" indent="-342265">
              <a:lnSpc>
                <a:spcPct val="79500"/>
              </a:lnSpc>
              <a:spcBef>
                <a:spcPts val="49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Anime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personas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esperar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su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paquete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oficial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renovación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antes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spc="-20" dirty="0" smtClean="0">
                <a:latin typeface="Calibri"/>
                <a:cs typeface="Calibri"/>
              </a:rPr>
              <a:t>llamar.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Estos </a:t>
            </a:r>
            <a:r>
              <a:rPr lang="es-419" sz="2000" dirty="0" smtClean="0">
                <a:latin typeface="Calibri"/>
                <a:cs typeface="Calibri"/>
              </a:rPr>
              <a:t>paquetes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llegarán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45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días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antes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fecha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renovación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que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pueden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ver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su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cuenta </a:t>
            </a:r>
            <a:r>
              <a:rPr lang="es-419" sz="2000" dirty="0" smtClean="0">
                <a:latin typeface="Calibri"/>
                <a:cs typeface="Calibri"/>
              </a:rPr>
              <a:t>ACCESS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o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carta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que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recibirán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marzo/abril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2023.</a:t>
            </a:r>
            <a:endParaRPr lang="es-419" sz="2000" dirty="0" smtClean="0">
              <a:latin typeface="Calibri"/>
              <a:cs typeface="Calibri"/>
            </a:endParaRPr>
          </a:p>
          <a:p>
            <a:pPr marL="354965" marR="5080" indent="-342265">
              <a:lnSpc>
                <a:spcPct val="79000"/>
              </a:lnSpc>
              <a:spcBef>
                <a:spcPts val="1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Vuelva</a:t>
            </a:r>
            <a:r>
              <a:rPr lang="es-419" sz="2000" spc="-5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consultar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este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archivo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PowerPoint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para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ayudar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personas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encontrar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recursos disponibles.</a:t>
            </a:r>
            <a:endParaRPr lang="es-419" sz="2000" dirty="0" smtClean="0">
              <a:latin typeface="Calibri"/>
              <a:cs typeface="Calibri"/>
            </a:endParaRPr>
          </a:p>
          <a:p>
            <a:pPr marL="354965" marR="220979" indent="-342265">
              <a:lnSpc>
                <a:spcPct val="79000"/>
              </a:lnSpc>
              <a:spcBef>
                <a:spcPts val="10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spc="-30" dirty="0" smtClean="0">
                <a:latin typeface="Calibri"/>
                <a:cs typeface="Calibri"/>
              </a:rPr>
              <a:t>Tenga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cuenta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el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impacto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estos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cambios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el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bienestar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nuestros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participantes: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practique </a:t>
            </a:r>
            <a:r>
              <a:rPr lang="es-419" sz="2000" dirty="0" smtClean="0">
                <a:latin typeface="Calibri"/>
                <a:cs typeface="Calibri"/>
              </a:rPr>
              <a:t>técnicas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solidFill>
                  <a:schemeClr val="tx1"/>
                </a:solidFill>
                <a:latin typeface="Calibri"/>
                <a:cs typeface="Calibri"/>
              </a:rPr>
              <a:t>comunicación relacionadas a la atención</a:t>
            </a:r>
            <a:r>
              <a:rPr lang="es-419" sz="2000" spc="-35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2000" dirty="0" smtClean="0">
                <a:solidFill>
                  <a:schemeClr val="tx1"/>
                </a:solidFill>
                <a:latin typeface="Calibri"/>
                <a:cs typeface="Calibri"/>
              </a:rPr>
              <a:t>informada</a:t>
            </a:r>
            <a:r>
              <a:rPr lang="es-419" sz="2000" spc="-3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2000" dirty="0" smtClean="0">
                <a:solidFill>
                  <a:schemeClr val="tx1"/>
                </a:solidFill>
                <a:latin typeface="Calibri"/>
                <a:cs typeface="Calibri"/>
              </a:rPr>
              <a:t>sobre</a:t>
            </a:r>
            <a:r>
              <a:rPr lang="es-419" sz="2000" spc="-35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2000" dirty="0" smtClean="0">
                <a:solidFill>
                  <a:schemeClr val="tx1"/>
                </a:solidFill>
                <a:latin typeface="Calibri"/>
                <a:cs typeface="Calibri"/>
              </a:rPr>
              <a:t>el</a:t>
            </a:r>
            <a:r>
              <a:rPr lang="es-419" sz="2000" spc="-3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2000" spc="-10" dirty="0" smtClean="0">
                <a:solidFill>
                  <a:schemeClr val="tx1"/>
                </a:solidFill>
                <a:latin typeface="Calibri"/>
                <a:cs typeface="Calibri"/>
              </a:rPr>
              <a:t>trauma</a:t>
            </a:r>
            <a:r>
              <a:rPr lang="es-419" sz="2000" spc="-10" dirty="0" smtClean="0">
                <a:latin typeface="Calibri"/>
                <a:cs typeface="Calibri"/>
              </a:rPr>
              <a:t>.</a:t>
            </a:r>
            <a:endParaRPr lang="es-419" sz="2000" dirty="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44"/>
    </mc:Choice>
    <mc:Fallback xmlns="">
      <p:transition spd="slow" advTm="66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2968" y="327659"/>
            <a:ext cx="2527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CONDADO</a:t>
            </a:r>
            <a:r>
              <a:rPr spc="-20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spc="-20" dirty="0"/>
              <a:t>DANE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3215" y="632459"/>
            <a:ext cx="10194925" cy="5146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82395">
              <a:lnSpc>
                <a:spcPts val="232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DEPARTAMENTO</a:t>
            </a:r>
            <a:r>
              <a:rPr sz="2000" b="1" spc="-4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SERVICIOS</a:t>
            </a: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A58"/>
                </a:solidFill>
                <a:latin typeface="Arial"/>
                <a:cs typeface="Arial"/>
              </a:rPr>
              <a:t>HUMANOS</a:t>
            </a:r>
            <a:endParaRPr sz="2000" dirty="0">
              <a:latin typeface="Arial"/>
              <a:cs typeface="Arial"/>
            </a:endParaRPr>
          </a:p>
          <a:p>
            <a:pPr marL="1382395">
              <a:lnSpc>
                <a:spcPts val="2800"/>
              </a:lnSpc>
            </a:pP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Reversión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de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la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salud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pública</a:t>
            </a:r>
            <a:endParaRPr sz="2400" dirty="0">
              <a:latin typeface="Century Gothic"/>
              <a:cs typeface="Century Gothic"/>
            </a:endParaRPr>
          </a:p>
          <a:p>
            <a:pPr marL="127000" algn="ctr">
              <a:lnSpc>
                <a:spcPct val="100000"/>
              </a:lnSpc>
              <a:spcBef>
                <a:spcPts val="1789"/>
              </a:spcBef>
            </a:pPr>
            <a:r>
              <a:rPr sz="2000" b="1" i="1" dirty="0">
                <a:latin typeface="Calibri"/>
                <a:cs typeface="Calibri"/>
              </a:rPr>
              <a:t>Información</a:t>
            </a:r>
            <a:r>
              <a:rPr sz="2000" b="1" i="1" spc="-3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y</a:t>
            </a:r>
            <a:r>
              <a:rPr sz="2000" b="1" i="1" spc="-3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recursos</a:t>
            </a:r>
            <a:r>
              <a:rPr sz="2000" b="1" i="1" spc="-30" dirty="0">
                <a:latin typeface="Calibri"/>
                <a:cs typeface="Calibri"/>
              </a:rPr>
              <a:t> </a:t>
            </a:r>
            <a:r>
              <a:rPr lang="en-US" sz="2000" b="1" i="1" spc="-30" dirty="0" smtClean="0">
                <a:latin typeface="Calibri"/>
                <a:cs typeface="Calibri"/>
              </a:rPr>
              <a:t>para la</a:t>
            </a:r>
            <a:r>
              <a:rPr sz="2000" b="1" i="1" spc="-20" dirty="0" smtClean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vivienda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45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Consorcio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Servicios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Personas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sin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Hogar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del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Condado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Dane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(HSC)</a:t>
            </a:r>
            <a:endParaRPr lang="es-419" sz="2000" dirty="0" smtClean="0">
              <a:latin typeface="Calibri"/>
              <a:cs typeface="Calibri"/>
            </a:endParaRPr>
          </a:p>
          <a:p>
            <a:pPr marL="812165" marR="144780" lvl="1" indent="-342900">
              <a:lnSpc>
                <a:spcPts val="2180"/>
              </a:lnSpc>
              <a:spcBef>
                <a:spcPts val="47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Servicios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desglosados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por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población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objetivo: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u="sng" spc="-10" dirty="0" smtClean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</a:t>
            </a:r>
            <a:r>
              <a:rPr lang="es-419" sz="2000" u="sng" spc="-10" dirty="0" smtClean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4"/>
              </a:rPr>
              <a:t>www.danecountyhomeless.org/get-</a:t>
            </a:r>
            <a:r>
              <a:rPr lang="es-419" sz="2000" spc="-10" dirty="0" smtClean="0">
                <a:solidFill>
                  <a:srgbClr val="0563C1"/>
                </a:solidFill>
                <a:latin typeface="Calibri"/>
                <a:cs typeface="Calibri"/>
              </a:rPr>
              <a:t> </a:t>
            </a:r>
            <a:r>
              <a:rPr lang="es-419" sz="2000" u="sng" spc="-20" dirty="0" smtClean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help</a:t>
            </a:r>
            <a:endParaRPr lang="es-419" sz="20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18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Incluye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cómo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acceder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refugios,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programas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vivienda,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listas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viviendas,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spc="-20" dirty="0" smtClean="0">
                <a:latin typeface="Calibri"/>
                <a:cs typeface="Calibri"/>
              </a:rPr>
              <a:t>etc.</a:t>
            </a:r>
            <a:endParaRPr lang="es-419" sz="20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29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2000" spc="-10" dirty="0" smtClean="0">
                <a:latin typeface="Calibri"/>
                <a:cs typeface="Calibri"/>
              </a:rPr>
              <a:t>También</a:t>
            </a:r>
            <a:r>
              <a:rPr lang="es-419" sz="2000" spc="-5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tiene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datos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útiles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específicos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para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nuestra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comunidad.</a:t>
            </a:r>
            <a:endParaRPr lang="es-419" sz="2000" dirty="0" smtClean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lang="es-419" sz="235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Asistencia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renta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emergencia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(ERA)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o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aplicación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Dane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CORE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spc="-20" dirty="0" smtClean="0">
                <a:latin typeface="Calibri"/>
                <a:cs typeface="Calibri"/>
              </a:rPr>
              <a:t>2.0:</a:t>
            </a:r>
            <a:endParaRPr lang="es-419" sz="20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285"/>
              </a:spcBef>
              <a:buClr>
                <a:srgbClr val="000000"/>
              </a:buClr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2000" u="sng" spc="-10" dirty="0" smtClean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5"/>
              </a:rPr>
              <a:t>www.danecore.org</a:t>
            </a:r>
            <a:endParaRPr lang="es-419" sz="2000" dirty="0" smtClean="0">
              <a:latin typeface="Calibri"/>
              <a:cs typeface="Calibri"/>
            </a:endParaRPr>
          </a:p>
          <a:p>
            <a:pPr marL="812165" marR="5080" lvl="1" indent="-342900">
              <a:lnSpc>
                <a:spcPts val="2180"/>
              </a:lnSpc>
              <a:spcBef>
                <a:spcPts val="47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Asistencia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renta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financiada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por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el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gobierno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federal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personas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atrasos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el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spc="-20" dirty="0" smtClean="0">
                <a:latin typeface="Calibri"/>
                <a:cs typeface="Calibri"/>
              </a:rPr>
              <a:t>pago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renta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o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personas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sin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hogar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que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necesitan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pagar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depósitos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garantía.</a:t>
            </a:r>
            <a:endParaRPr lang="es-419" sz="20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asistencia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tiene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un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límite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18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meses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asistencia</a:t>
            </a:r>
            <a:r>
              <a:rPr lang="es-419" sz="2000" spc="-1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total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por</a:t>
            </a:r>
            <a:r>
              <a:rPr lang="es-419" sz="2000" spc="-10" dirty="0" smtClean="0">
                <a:latin typeface="Calibri"/>
                <a:cs typeface="Calibri"/>
              </a:rPr>
              <a:t> vida.</a:t>
            </a:r>
            <a:endParaRPr lang="es-419" sz="2000" dirty="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31"/>
    </mc:Choice>
    <mc:Fallback xmlns="">
      <p:transition spd="slow" advTm="56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2968" y="327659"/>
            <a:ext cx="2527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CONDADO</a:t>
            </a:r>
            <a:r>
              <a:rPr spc="-20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spc="-20" dirty="0"/>
              <a:t>DANE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0424" y="632459"/>
            <a:ext cx="10648315" cy="59657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04925">
              <a:lnSpc>
                <a:spcPts val="232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DEPARTAMENTO</a:t>
            </a:r>
            <a:r>
              <a:rPr sz="2000" b="1" spc="-4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SERVICIOS</a:t>
            </a: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A58"/>
                </a:solidFill>
                <a:latin typeface="Arial"/>
                <a:cs typeface="Arial"/>
              </a:rPr>
              <a:t>HUMANOS</a:t>
            </a:r>
            <a:endParaRPr sz="2000" dirty="0">
              <a:latin typeface="Arial"/>
              <a:cs typeface="Arial"/>
            </a:endParaRPr>
          </a:p>
          <a:p>
            <a:pPr marL="1304925">
              <a:lnSpc>
                <a:spcPts val="2800"/>
              </a:lnSpc>
            </a:pP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Reversión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luego</a:t>
            </a:r>
            <a:r>
              <a:rPr sz="2400" spc="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del 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COVID-</a:t>
            </a:r>
            <a:r>
              <a:rPr sz="2400" spc="-25" dirty="0">
                <a:solidFill>
                  <a:srgbClr val="F7941D"/>
                </a:solidFill>
                <a:latin typeface="Century Gothic"/>
                <a:cs typeface="Century Gothic"/>
              </a:rPr>
              <a:t>19</a:t>
            </a:r>
            <a:endParaRPr sz="2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950" dirty="0">
              <a:latin typeface="Century Gothic"/>
              <a:cs typeface="Century Gothic"/>
            </a:endParaRPr>
          </a:p>
          <a:p>
            <a:pPr marL="8255" algn="ctr">
              <a:lnSpc>
                <a:spcPct val="100000"/>
              </a:lnSpc>
            </a:pPr>
            <a:r>
              <a:rPr sz="2000" b="1" i="1" dirty="0">
                <a:latin typeface="Calibri"/>
                <a:cs typeface="Calibri"/>
              </a:rPr>
              <a:t>¿Qué</a:t>
            </a:r>
            <a:r>
              <a:rPr sz="2000" b="1" i="1" spc="-4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es</a:t>
            </a:r>
            <a:r>
              <a:rPr sz="2000" b="1" i="1" spc="-3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la</a:t>
            </a:r>
            <a:r>
              <a:rPr sz="2000" b="1" i="1" spc="-3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reversión</a:t>
            </a:r>
            <a:r>
              <a:rPr sz="2000" b="1" i="1" spc="-3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(“unwinding”)</a:t>
            </a:r>
            <a:r>
              <a:rPr sz="2000" b="1" i="1" spc="-3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y</a:t>
            </a:r>
            <a:r>
              <a:rPr sz="2000" b="1" i="1" spc="-3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por</a:t>
            </a:r>
            <a:r>
              <a:rPr sz="2000" b="1" i="1" spc="-3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qué</a:t>
            </a:r>
            <a:r>
              <a:rPr sz="2000" b="1" i="1" spc="-2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es</a:t>
            </a:r>
            <a:r>
              <a:rPr sz="2000" b="1" i="1" spc="-30" dirty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importante?</a:t>
            </a:r>
            <a:endParaRPr sz="2000" dirty="0">
              <a:latin typeface="Calibri"/>
              <a:cs typeface="Calibri"/>
            </a:endParaRPr>
          </a:p>
          <a:p>
            <a:pPr marL="354965" marR="122555" indent="-342265">
              <a:lnSpc>
                <a:spcPct val="895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Durante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pandemia,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suspendieron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solidFill>
                  <a:schemeClr val="tx1"/>
                </a:solidFill>
                <a:latin typeface="Calibri"/>
                <a:cs typeface="Calibri"/>
              </a:rPr>
              <a:t>varios de los</a:t>
            </a:r>
            <a:r>
              <a:rPr lang="es-419" sz="2000" spc="-3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requisitos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que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normalmente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necesitan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cumplir </a:t>
            </a:r>
            <a:r>
              <a:rPr lang="es-419" sz="2000" dirty="0" smtClean="0">
                <a:latin typeface="Calibri"/>
                <a:cs typeface="Calibri"/>
              </a:rPr>
              <a:t>para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mantener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elegibilidad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para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Medicaid, </a:t>
            </a:r>
            <a:r>
              <a:rPr lang="es-419" sz="2000" dirty="0" smtClean="0">
                <a:solidFill>
                  <a:schemeClr val="tx1"/>
                </a:solidFill>
                <a:latin typeface="Calibri"/>
                <a:cs typeface="Calibri"/>
              </a:rPr>
              <a:t>esto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fin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brindar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continuidad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el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acceso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10" dirty="0" smtClean="0">
                <a:latin typeface="Calibri"/>
                <a:cs typeface="Calibri"/>
              </a:rPr>
              <a:t> atención médica.</a:t>
            </a:r>
            <a:endParaRPr lang="es-419" sz="2000" dirty="0" smtClean="0">
              <a:latin typeface="Calibri"/>
              <a:cs typeface="Calibri"/>
            </a:endParaRPr>
          </a:p>
          <a:p>
            <a:pPr marL="354965" marR="62865" indent="-342265">
              <a:lnSpc>
                <a:spcPts val="2210"/>
              </a:lnSpc>
              <a:spcBef>
                <a:spcPts val="9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spc="-10" dirty="0" smtClean="0">
                <a:latin typeface="Calibri"/>
                <a:cs typeface="Calibri"/>
              </a:rPr>
              <a:t>También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durante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pandemia,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agregaron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beneficios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adicionales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FoodShare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(con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un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promedio </a:t>
            </a:r>
            <a:r>
              <a:rPr lang="es-419" sz="2000" dirty="0" smtClean="0">
                <a:latin typeface="Calibri"/>
                <a:cs typeface="Calibri"/>
              </a:rPr>
              <a:t>general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cientos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dólares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por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mes)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todos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hogares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participantes.</a:t>
            </a:r>
            <a:endParaRPr lang="es-419" sz="2000" dirty="0" smtClean="0">
              <a:latin typeface="Calibri"/>
              <a:cs typeface="Calibri"/>
            </a:endParaRPr>
          </a:p>
          <a:p>
            <a:pPr marL="354965" marR="434340" indent="-342265">
              <a:lnSpc>
                <a:spcPts val="2110"/>
              </a:lnSpc>
              <a:spcBef>
                <a:spcPts val="10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Debido a cambios recientes de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ley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federal,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muchas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estas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políticas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temporales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atención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médica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que</a:t>
            </a:r>
            <a:r>
              <a:rPr lang="es-419" sz="2000" spc="-25" dirty="0" smtClean="0">
                <a:latin typeface="Calibri"/>
                <a:cs typeface="Calibri"/>
              </a:rPr>
              <a:t> han </a:t>
            </a:r>
            <a:r>
              <a:rPr lang="es-419" sz="2000" dirty="0" smtClean="0">
                <a:latin typeface="Calibri"/>
                <a:cs typeface="Calibri"/>
              </a:rPr>
              <a:t>estado</a:t>
            </a:r>
            <a:r>
              <a:rPr lang="es-419" sz="2000" spc="-5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vigentes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durante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pandemia</a:t>
            </a:r>
            <a:r>
              <a:rPr lang="es-419" sz="2000" dirty="0" smtClean="0">
                <a:solidFill>
                  <a:schemeClr val="tx1"/>
                </a:solidFill>
                <a:latin typeface="Calibri"/>
                <a:cs typeface="Calibri"/>
              </a:rPr>
              <a:t>,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volverán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normalidad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o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serán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"revertidas".</a:t>
            </a:r>
            <a:endParaRPr lang="es-419" sz="200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Las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diferentes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políticas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revertirán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diferentes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plazos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establecidos por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ley</a:t>
            </a:r>
            <a:r>
              <a:rPr lang="es-419" sz="2000" spc="-35" dirty="0" smtClean="0">
                <a:latin typeface="Calibri"/>
                <a:cs typeface="Calibri"/>
              </a:rPr>
              <a:t> y asesoramiento </a:t>
            </a:r>
            <a:r>
              <a:rPr lang="es-419" sz="2000" dirty="0" smtClean="0">
                <a:latin typeface="Calibri"/>
                <a:cs typeface="Calibri"/>
              </a:rPr>
              <a:t>federal</a:t>
            </a:r>
            <a:r>
              <a:rPr lang="es-419" sz="2000" spc="-10" dirty="0" smtClean="0">
                <a:latin typeface="Calibri"/>
                <a:cs typeface="Calibri"/>
              </a:rPr>
              <a:t>.</a:t>
            </a:r>
            <a:endParaRPr lang="es-419" sz="2000" dirty="0" smtClean="0">
              <a:latin typeface="Calibri"/>
              <a:cs typeface="Calibri"/>
            </a:endParaRPr>
          </a:p>
          <a:p>
            <a:pPr marL="354965" marR="5080" indent="-342265">
              <a:lnSpc>
                <a:spcPts val="2210"/>
              </a:lnSpc>
              <a:spcBef>
                <a:spcPts val="9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Además,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forma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que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revertirán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las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políticas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depende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si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trata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un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caso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solidFill>
                  <a:schemeClr val="tx1"/>
                </a:solidFill>
                <a:latin typeface="Calibri"/>
                <a:cs typeface="Calibri"/>
              </a:rPr>
              <a:t>existente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o</a:t>
            </a:r>
            <a:r>
              <a:rPr lang="es-419" sz="2000" spc="-25" dirty="0" smtClean="0">
                <a:latin typeface="Calibri"/>
                <a:cs typeface="Calibri"/>
              </a:rPr>
              <a:t> de </a:t>
            </a:r>
            <a:r>
              <a:rPr lang="es-419" sz="2000" dirty="0" smtClean="0">
                <a:latin typeface="Calibri"/>
                <a:cs typeface="Calibri"/>
              </a:rPr>
              <a:t>un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nuevo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solicitante.</a:t>
            </a:r>
            <a:r>
              <a:rPr lang="es-419" sz="2000" spc="37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general,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solicitantes</a:t>
            </a:r>
            <a:r>
              <a:rPr lang="es-419" sz="2000" spc="-35" dirty="0" smtClean="0">
                <a:latin typeface="Calibri"/>
                <a:cs typeface="Calibri"/>
              </a:rPr>
              <a:t> nuevos </a:t>
            </a:r>
            <a:r>
              <a:rPr lang="es-419" sz="2000" dirty="0" smtClean="0">
                <a:latin typeface="Calibri"/>
                <a:cs typeface="Calibri"/>
              </a:rPr>
              <a:t>volverán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reglas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anteriores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más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rápido.</a:t>
            </a:r>
            <a:endParaRPr lang="es-419" sz="2000" dirty="0" smtClean="0">
              <a:latin typeface="Calibri"/>
              <a:cs typeface="Calibri"/>
            </a:endParaRPr>
          </a:p>
          <a:p>
            <a:pPr marL="354965" marR="198755" indent="-342265">
              <a:lnSpc>
                <a:spcPts val="2110"/>
              </a:lnSpc>
              <a:spcBef>
                <a:spcPts val="10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Las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políticas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y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procesos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que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rigen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reversión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están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creando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y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comunicando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tiempo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real, </a:t>
            </a:r>
            <a:r>
              <a:rPr lang="es-419" sz="2000" dirty="0" smtClean="0">
                <a:latin typeface="Calibri"/>
                <a:cs typeface="Calibri"/>
              </a:rPr>
              <a:t>todos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deben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tener</a:t>
            </a:r>
            <a:r>
              <a:rPr lang="es-419" sz="2000" spc="-1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paciencia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1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medida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que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</a:t>
            </a:r>
            <a:r>
              <a:rPr lang="es-419" sz="2000" spc="-1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aclaran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las</a:t>
            </a:r>
            <a:r>
              <a:rPr lang="es-419" sz="2000" spc="-10" dirty="0" smtClean="0">
                <a:latin typeface="Calibri"/>
                <a:cs typeface="Calibri"/>
              </a:rPr>
              <a:t> cosas.</a:t>
            </a:r>
            <a:endParaRPr lang="es-419" sz="2000" dirty="0">
              <a:latin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83"/>
    </mc:Choice>
    <mc:Fallback xmlns="">
      <p:transition spd="slow" advTm="81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0415" y="4266692"/>
            <a:ext cx="9557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latin typeface="Calibri"/>
                <a:cs typeface="Calibri"/>
              </a:rPr>
              <a:t>Las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familias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recursos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limitados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que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recibido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subsidio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Asistencia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Emergencia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en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63314" y="4458716"/>
            <a:ext cx="6616700" cy="553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75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los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últimos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12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meses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pueden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calificar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Asistencia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Emergencia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si:</a:t>
            </a:r>
            <a:endParaRPr sz="1800" dirty="0">
              <a:latin typeface="Calibri"/>
              <a:cs typeface="Calibri"/>
            </a:endParaRPr>
          </a:p>
          <a:p>
            <a:pPr marL="469265" indent="-342265">
              <a:lnSpc>
                <a:spcPts val="2075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1800" dirty="0">
                <a:latin typeface="Calibri"/>
                <a:cs typeface="Calibri"/>
              </a:rPr>
              <a:t>Hay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menos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dependiente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menor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hogar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77614" y="4964683"/>
            <a:ext cx="9134475" cy="126619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354965" marR="5080" indent="-342265">
              <a:lnSpc>
                <a:spcPct val="70000"/>
              </a:lnSpc>
              <a:spcBef>
                <a:spcPts val="7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latin typeface="Calibri"/>
                <a:cs typeface="Calibri"/>
              </a:rPr>
              <a:t>Tienen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aviso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desalojo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5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días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falta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pago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renta,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familia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actualmente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no </a:t>
            </a:r>
            <a:r>
              <a:rPr sz="1800" dirty="0">
                <a:latin typeface="Calibri"/>
                <a:cs typeface="Calibri"/>
              </a:rPr>
              <a:t>tiene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hogar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encontrado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nueva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vivienda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para</a:t>
            </a:r>
            <a:r>
              <a:rPr sz="1800" spc="-10" dirty="0">
                <a:latin typeface="Calibri"/>
                <a:cs typeface="Calibri"/>
              </a:rPr>
              <a:t> mudarse.</a:t>
            </a:r>
            <a:endParaRPr sz="1800" dirty="0">
              <a:latin typeface="Calibri"/>
              <a:cs typeface="Calibri"/>
            </a:endParaRPr>
          </a:p>
          <a:p>
            <a:pPr marL="354965" indent="-342265">
              <a:lnSpc>
                <a:spcPts val="2014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latin typeface="Calibri"/>
                <a:cs typeface="Calibri"/>
              </a:rPr>
              <a:t>El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grupo tiene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menos de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$2,500 en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activos.</a:t>
            </a:r>
            <a:endParaRPr sz="1800" dirty="0">
              <a:latin typeface="Calibri"/>
              <a:cs typeface="Calibri"/>
            </a:endParaRPr>
          </a:p>
          <a:p>
            <a:pPr marL="354965" indent="-342265">
              <a:lnSpc>
                <a:spcPts val="2005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latin typeface="Calibri"/>
                <a:cs typeface="Calibri"/>
              </a:rPr>
              <a:t>El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hogar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tiene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ingreso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bruto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mensual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(antes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deducir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impuestos)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menos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del</a:t>
            </a:r>
            <a:r>
              <a:rPr sz="1800" spc="-10" dirty="0">
                <a:latin typeface="Calibri"/>
                <a:cs typeface="Calibri"/>
              </a:rPr>
              <a:t> 115%.</a:t>
            </a:r>
            <a:endParaRPr sz="1800" dirty="0">
              <a:latin typeface="Calibri"/>
              <a:cs typeface="Calibri"/>
            </a:endParaRPr>
          </a:p>
          <a:p>
            <a:pPr marL="354965" indent="-342265">
              <a:lnSpc>
                <a:spcPts val="2075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b="1" dirty="0">
                <a:latin typeface="Calibri"/>
                <a:cs typeface="Calibri"/>
              </a:rPr>
              <a:t>Llame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al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608-242-</a:t>
            </a:r>
            <a:r>
              <a:rPr sz="1800" b="1" dirty="0">
                <a:latin typeface="Calibri"/>
                <a:cs typeface="Calibri"/>
              </a:rPr>
              <a:t>7458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verificar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elegibilidad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antes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comenzar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proceso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10" dirty="0">
                <a:latin typeface="Calibri"/>
                <a:cs typeface="Calibri"/>
              </a:rPr>
              <a:t> solicitud.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1445" y="308239"/>
            <a:ext cx="10058400" cy="1220470"/>
            <a:chOff x="91445" y="308239"/>
            <a:chExt cx="10058400" cy="122047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45" y="324197"/>
              <a:ext cx="10058400" cy="12044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54228" y="308239"/>
              <a:ext cx="8299450" cy="708025"/>
            </a:xfrm>
            <a:custGeom>
              <a:avLst/>
              <a:gdLst/>
              <a:ahLst/>
              <a:cxnLst/>
              <a:rect l="l" t="t" r="r" b="b"/>
              <a:pathLst>
                <a:path w="8299450" h="708025">
                  <a:moveTo>
                    <a:pt x="8298872" y="0"/>
                  </a:moveTo>
                  <a:lnTo>
                    <a:pt x="0" y="0"/>
                  </a:lnTo>
                  <a:lnTo>
                    <a:pt x="0" y="707885"/>
                  </a:lnTo>
                  <a:lnTo>
                    <a:pt x="8298872" y="707885"/>
                  </a:lnTo>
                  <a:lnTo>
                    <a:pt x="82988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/>
          <p:nvPr/>
        </p:nvSpPr>
        <p:spPr>
          <a:xfrm>
            <a:off x="11361106" y="0"/>
            <a:ext cx="831215" cy="6858000"/>
          </a:xfrm>
          <a:custGeom>
            <a:avLst/>
            <a:gdLst/>
            <a:ahLst/>
            <a:cxnLst/>
            <a:rect l="l" t="t" r="r" b="b"/>
            <a:pathLst>
              <a:path w="831215" h="6858000">
                <a:moveTo>
                  <a:pt x="830893" y="0"/>
                </a:moveTo>
                <a:lnTo>
                  <a:pt x="0" y="0"/>
                </a:lnTo>
                <a:lnTo>
                  <a:pt x="0" y="6857999"/>
                </a:lnTo>
                <a:lnTo>
                  <a:pt x="830893" y="6857999"/>
                </a:lnTo>
                <a:lnTo>
                  <a:pt x="830893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732968" y="327659"/>
            <a:ext cx="2527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CONDADO</a:t>
            </a:r>
            <a:r>
              <a:rPr spc="-20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spc="-20" dirty="0"/>
              <a:t>DANE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63215" y="632459"/>
            <a:ext cx="9724390" cy="3681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82395">
              <a:lnSpc>
                <a:spcPts val="232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DEPARTAMENTO</a:t>
            </a:r>
            <a:r>
              <a:rPr sz="2000" b="1" spc="-4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SERVICIOS</a:t>
            </a: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A58"/>
                </a:solidFill>
                <a:latin typeface="Arial"/>
                <a:cs typeface="Arial"/>
              </a:rPr>
              <a:t>HUMANOS</a:t>
            </a:r>
            <a:endParaRPr sz="2000" dirty="0">
              <a:latin typeface="Arial"/>
              <a:cs typeface="Arial"/>
            </a:endParaRPr>
          </a:p>
          <a:p>
            <a:pPr marL="1382395">
              <a:lnSpc>
                <a:spcPts val="2800"/>
              </a:lnSpc>
            </a:pP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Reversión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de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la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salud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pública</a:t>
            </a:r>
            <a:endParaRPr sz="2400" dirty="0">
              <a:latin typeface="Century Gothic"/>
              <a:cs typeface="Century Gothic"/>
            </a:endParaRPr>
          </a:p>
          <a:p>
            <a:pPr marL="3605529">
              <a:lnSpc>
                <a:spcPct val="100000"/>
              </a:lnSpc>
              <a:spcBef>
                <a:spcPts val="1585"/>
              </a:spcBef>
            </a:pPr>
            <a:r>
              <a:rPr sz="1700" b="1" i="1" dirty="0">
                <a:latin typeface="Calibri"/>
                <a:cs typeface="Calibri"/>
              </a:rPr>
              <a:t>Información</a:t>
            </a:r>
            <a:r>
              <a:rPr sz="1700" b="1" i="1" spc="-5" dirty="0">
                <a:latin typeface="Calibri"/>
                <a:cs typeface="Calibri"/>
              </a:rPr>
              <a:t> </a:t>
            </a:r>
            <a:r>
              <a:rPr sz="1700" b="1" i="1" dirty="0">
                <a:latin typeface="Calibri"/>
                <a:cs typeface="Calibri"/>
              </a:rPr>
              <a:t>y</a:t>
            </a:r>
            <a:r>
              <a:rPr sz="1700" b="1" i="1" spc="-5" dirty="0">
                <a:latin typeface="Calibri"/>
                <a:cs typeface="Calibri"/>
              </a:rPr>
              <a:t> </a:t>
            </a:r>
            <a:r>
              <a:rPr sz="1700" b="1" i="1" dirty="0">
                <a:latin typeface="Calibri"/>
                <a:cs typeface="Calibri"/>
              </a:rPr>
              <a:t>recursos </a:t>
            </a:r>
            <a:r>
              <a:rPr lang="en-US" sz="1700" b="1" i="1" dirty="0" smtClean="0">
                <a:latin typeface="Calibri"/>
                <a:cs typeface="Calibri"/>
              </a:rPr>
              <a:t>para la</a:t>
            </a:r>
            <a:r>
              <a:rPr sz="1700" b="1" i="1" dirty="0" smtClean="0">
                <a:latin typeface="Calibri"/>
                <a:cs typeface="Calibri"/>
              </a:rPr>
              <a:t> </a:t>
            </a:r>
            <a:r>
              <a:rPr sz="1700" b="1" i="1" spc="-10" dirty="0">
                <a:latin typeface="Calibri"/>
                <a:cs typeface="Calibri"/>
              </a:rPr>
              <a:t>vivienda</a:t>
            </a:r>
            <a:endParaRPr sz="1700" dirty="0">
              <a:latin typeface="Calibri"/>
              <a:cs typeface="Calibri"/>
            </a:endParaRPr>
          </a:p>
          <a:p>
            <a:pPr marL="297815" indent="-285115">
              <a:lnSpc>
                <a:spcPts val="2075"/>
              </a:lnSpc>
              <a:spcBef>
                <a:spcPts val="177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s-419" sz="1800" dirty="0" smtClean="0">
                <a:latin typeface="Calibri"/>
                <a:cs typeface="Calibri"/>
              </a:rPr>
              <a:t>Servicios</a:t>
            </a:r>
            <a:r>
              <a:rPr lang="es-419" sz="1800" spc="-4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energéticos</a:t>
            </a:r>
            <a:r>
              <a:rPr lang="es-419" sz="1800" spc="-40" dirty="0" smtClean="0">
                <a:latin typeface="Calibri"/>
                <a:cs typeface="Calibri"/>
              </a:rPr>
              <a:t> </a:t>
            </a:r>
            <a:r>
              <a:rPr lang="es-419" sz="1800" spc="-20" dirty="0" smtClean="0">
                <a:latin typeface="Calibri"/>
                <a:cs typeface="Calibri"/>
              </a:rPr>
              <a:t>(ESI)</a:t>
            </a:r>
            <a:endParaRPr lang="es-419" sz="1800" dirty="0" smtClean="0">
              <a:latin typeface="Calibri"/>
              <a:cs typeface="Calibri"/>
            </a:endParaRPr>
          </a:p>
          <a:p>
            <a:pPr marL="755015" lvl="1" indent="-285115">
              <a:lnSpc>
                <a:spcPts val="2005"/>
              </a:lnSpc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lang="es-419" sz="1800" dirty="0" smtClean="0">
                <a:latin typeface="Calibri"/>
                <a:cs typeface="Calibri"/>
              </a:rPr>
              <a:t>Asistencia</a:t>
            </a:r>
            <a:r>
              <a:rPr lang="es-419" sz="1800" spc="-3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de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pago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de</a:t>
            </a:r>
            <a:r>
              <a:rPr lang="es-419" sz="1800" spc="-1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servicios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públicos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para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familias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de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ingresos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spc="-10" dirty="0" smtClean="0">
                <a:latin typeface="Calibri"/>
                <a:cs typeface="Calibri"/>
              </a:rPr>
              <a:t>limitados.</a:t>
            </a:r>
            <a:endParaRPr lang="es-419" sz="1800" dirty="0" smtClean="0">
              <a:latin typeface="Calibri"/>
              <a:cs typeface="Calibri"/>
            </a:endParaRPr>
          </a:p>
          <a:p>
            <a:pPr marL="1212215" lvl="2" indent="-285750">
              <a:lnSpc>
                <a:spcPts val="2005"/>
              </a:lnSpc>
              <a:buFont typeface="Arial"/>
              <a:buChar char="•"/>
              <a:tabLst>
                <a:tab pos="1212215" algn="l"/>
                <a:tab pos="1212850" algn="l"/>
              </a:tabLst>
            </a:pPr>
            <a:r>
              <a:rPr lang="es-419" sz="1800" dirty="0" smtClean="0">
                <a:latin typeface="Calibri"/>
                <a:cs typeface="Calibri"/>
              </a:rPr>
              <a:t>Mantengamos</a:t>
            </a:r>
            <a:r>
              <a:rPr lang="es-419" sz="1800" spc="-5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a</a:t>
            </a:r>
            <a:r>
              <a:rPr lang="es-419" sz="1800" spc="-3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Wisconsin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spc="-10" dirty="0" smtClean="0">
                <a:latin typeface="Calibri"/>
                <a:cs typeface="Calibri"/>
              </a:rPr>
              <a:t>cálido/fresco</a:t>
            </a:r>
            <a:endParaRPr lang="es-419" sz="1800" dirty="0" smtClean="0">
              <a:latin typeface="Calibri"/>
              <a:cs typeface="Calibri"/>
            </a:endParaRPr>
          </a:p>
          <a:p>
            <a:pPr marL="1212215" lvl="2" indent="-285750">
              <a:lnSpc>
                <a:spcPts val="1989"/>
              </a:lnSpc>
              <a:buFont typeface="Arial"/>
              <a:buChar char="•"/>
              <a:tabLst>
                <a:tab pos="1212215" algn="l"/>
                <a:tab pos="1212850" algn="l"/>
              </a:tabLst>
            </a:pPr>
            <a:r>
              <a:rPr lang="es-419" sz="1800" dirty="0" smtClean="0">
                <a:latin typeface="Calibri"/>
                <a:cs typeface="Calibri"/>
              </a:rPr>
              <a:t>Calefacción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y</a:t>
            </a:r>
            <a:r>
              <a:rPr lang="es-419" sz="1800" spc="-3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vivienda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para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spc="-10" dirty="0" smtClean="0">
                <a:latin typeface="Calibri"/>
                <a:cs typeface="Calibri"/>
              </a:rPr>
              <a:t>héroes</a:t>
            </a:r>
            <a:endParaRPr lang="es-419" sz="1800" dirty="0" smtClean="0">
              <a:latin typeface="Calibri"/>
              <a:cs typeface="Calibri"/>
            </a:endParaRPr>
          </a:p>
          <a:p>
            <a:pPr marL="1212215" marR="5080" lvl="2" indent="-285750">
              <a:lnSpc>
                <a:spcPct val="74400"/>
              </a:lnSpc>
              <a:spcBef>
                <a:spcPts val="465"/>
              </a:spcBef>
              <a:buFont typeface="Arial"/>
              <a:buChar char="•"/>
              <a:tabLst>
                <a:tab pos="1212215" algn="l"/>
                <a:tab pos="1212850" algn="l"/>
              </a:tabLst>
            </a:pPr>
            <a:r>
              <a:rPr lang="es-419" sz="1800" dirty="0" smtClean="0">
                <a:latin typeface="Calibri"/>
                <a:cs typeface="Calibri"/>
              </a:rPr>
              <a:t>Vincula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a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las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familias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con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los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recursos</a:t>
            </a:r>
            <a:r>
              <a:rPr lang="es-419" sz="1800" spc="-3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para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ayudarlas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a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satisfacer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sus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necesidades</a:t>
            </a:r>
            <a:r>
              <a:rPr lang="es-419" sz="1800" spc="-2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básicas</a:t>
            </a:r>
            <a:r>
              <a:rPr lang="es-419" sz="1800" spc="-25" dirty="0" smtClean="0">
                <a:latin typeface="Calibri"/>
                <a:cs typeface="Calibri"/>
              </a:rPr>
              <a:t> de </a:t>
            </a:r>
            <a:r>
              <a:rPr lang="es-419" sz="1800" spc="-10" dirty="0" smtClean="0">
                <a:latin typeface="Calibri"/>
                <a:cs typeface="Calibri"/>
              </a:rPr>
              <a:t>supervivencia.</a:t>
            </a:r>
            <a:endParaRPr lang="es-419" sz="1800" dirty="0" smtClean="0">
              <a:latin typeface="Calibri"/>
              <a:cs typeface="Calibri"/>
            </a:endParaRPr>
          </a:p>
          <a:p>
            <a:pPr marL="1212215" lvl="2" indent="-285750">
              <a:lnSpc>
                <a:spcPts val="1989"/>
              </a:lnSpc>
              <a:buClr>
                <a:srgbClr val="000000"/>
              </a:buClr>
              <a:buFont typeface="Arial"/>
              <a:buChar char="•"/>
              <a:tabLst>
                <a:tab pos="1212215" algn="l"/>
                <a:tab pos="1212850" algn="l"/>
              </a:tabLst>
            </a:pPr>
            <a:r>
              <a:rPr lang="es-419" sz="1800" u="sng" spc="-10" dirty="0" smtClean="0">
                <a:solidFill>
                  <a:srgbClr val="0563C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http://www.esiwi.com/</a:t>
            </a:r>
            <a:endParaRPr lang="es-419" sz="1800" dirty="0" smtClean="0">
              <a:latin typeface="Calibri"/>
              <a:cs typeface="Calibri"/>
            </a:endParaRPr>
          </a:p>
          <a:p>
            <a:pPr lvl="2"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lang="es-419" sz="190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800" dirty="0" smtClean="0">
                <a:latin typeface="Calibri"/>
                <a:cs typeface="Calibri"/>
              </a:rPr>
              <a:t>Subsidios</a:t>
            </a:r>
            <a:r>
              <a:rPr lang="es-419" sz="1800" spc="-3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de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Asistencia</a:t>
            </a:r>
            <a:r>
              <a:rPr lang="es-419" sz="1800" spc="-20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de</a:t>
            </a:r>
            <a:r>
              <a:rPr lang="es-419" sz="1800" spc="-15" dirty="0" smtClean="0">
                <a:latin typeface="Calibri"/>
                <a:cs typeface="Calibri"/>
              </a:rPr>
              <a:t> </a:t>
            </a:r>
            <a:r>
              <a:rPr lang="es-419" sz="1800" dirty="0" smtClean="0">
                <a:latin typeface="Calibri"/>
                <a:cs typeface="Calibri"/>
              </a:rPr>
              <a:t>Emergencia</a:t>
            </a:r>
            <a:r>
              <a:rPr lang="es-419" sz="1800" spc="-20" dirty="0" smtClean="0">
                <a:latin typeface="Calibri"/>
                <a:cs typeface="Calibri"/>
              </a:rPr>
              <a:t> (EA)</a:t>
            </a:r>
            <a:endParaRPr lang="es-419" sz="1800" dirty="0">
              <a:latin typeface="Calibri"/>
              <a:cs typeface="Calibri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49"/>
    </mc:Choice>
    <mc:Fallback xmlns="">
      <p:transition spd="slow" advTm="99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2968" y="327659"/>
            <a:ext cx="2527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CONDADO</a:t>
            </a:r>
            <a:r>
              <a:rPr spc="-20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spc="-20" dirty="0"/>
              <a:t>DANE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12433" y="632459"/>
            <a:ext cx="10696575" cy="5967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2865">
              <a:lnSpc>
                <a:spcPts val="232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DEPARTAMENTO</a:t>
            </a:r>
            <a:r>
              <a:rPr sz="2000" b="1" spc="-4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SERVICIOS</a:t>
            </a: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A58"/>
                </a:solidFill>
                <a:latin typeface="Arial"/>
                <a:cs typeface="Arial"/>
              </a:rPr>
              <a:t>HUMANOS</a:t>
            </a:r>
            <a:endParaRPr sz="2000" dirty="0">
              <a:latin typeface="Arial"/>
              <a:cs typeface="Arial"/>
            </a:endParaRPr>
          </a:p>
          <a:p>
            <a:pPr marL="1332865">
              <a:lnSpc>
                <a:spcPts val="2800"/>
              </a:lnSpc>
            </a:pP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Reversión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de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la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salud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pública</a:t>
            </a:r>
            <a:endParaRPr sz="2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00" dirty="0">
              <a:latin typeface="Century Gothic"/>
              <a:cs typeface="Century Gothic"/>
            </a:endParaRPr>
          </a:p>
          <a:p>
            <a:pPr marL="45085" algn="ctr">
              <a:lnSpc>
                <a:spcPct val="100000"/>
              </a:lnSpc>
            </a:pPr>
            <a:r>
              <a:rPr sz="17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MENSAJES</a:t>
            </a:r>
            <a:r>
              <a:rPr sz="1700" b="1" u="sng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7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CLAVE</a:t>
            </a:r>
            <a:r>
              <a:rPr sz="1700" b="1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70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PARA</a:t>
            </a:r>
            <a:r>
              <a:rPr sz="1700" b="1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7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SOCIOS,</a:t>
            </a:r>
            <a:r>
              <a:rPr sz="1700" b="1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70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PARTES</a:t>
            </a:r>
            <a:r>
              <a:rPr sz="1700" b="1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7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INTERESADAS</a:t>
            </a:r>
            <a:r>
              <a:rPr sz="1700" b="1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7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Y</a:t>
            </a:r>
            <a:r>
              <a:rPr sz="170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7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PERSONAL</a:t>
            </a:r>
            <a:endParaRPr sz="17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 dirty="0">
              <a:latin typeface="Calibri"/>
              <a:cs typeface="Calibri"/>
            </a:endParaRPr>
          </a:p>
          <a:p>
            <a:pPr marL="354965" marR="31115" indent="-342265">
              <a:lnSpc>
                <a:spcPct val="906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700" spc="-10" dirty="0" smtClean="0">
                <a:latin typeface="Calibri"/>
                <a:cs typeface="Calibri"/>
              </a:rPr>
              <a:t>Febrero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es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el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último</a:t>
            </a:r>
            <a:r>
              <a:rPr lang="es-419" sz="1700" spc="-1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mes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</a:t>
            </a:r>
            <a:r>
              <a:rPr lang="es-419" sz="1700" spc="-1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beneficios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</a:t>
            </a:r>
            <a:r>
              <a:rPr lang="es-419" sz="1700" spc="-1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emergencia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</a:t>
            </a:r>
            <a:r>
              <a:rPr lang="es-419" sz="1700" spc="-10" dirty="0" smtClean="0">
                <a:latin typeface="Calibri"/>
                <a:cs typeface="Calibri"/>
              </a:rPr>
              <a:t> FoodShare: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el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personal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del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Consorcio</a:t>
            </a:r>
            <a:r>
              <a:rPr lang="es-419" sz="1700" spc="-1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Capital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no</a:t>
            </a:r>
            <a:r>
              <a:rPr lang="es-419" sz="1700" spc="-10" dirty="0" smtClean="0">
                <a:latin typeface="Calibri"/>
                <a:cs typeface="Calibri"/>
              </a:rPr>
              <a:t> puede </a:t>
            </a:r>
            <a:r>
              <a:rPr lang="es-419" sz="1700" dirty="0" smtClean="0">
                <a:latin typeface="Calibri"/>
                <a:cs typeface="Calibri"/>
              </a:rPr>
              <a:t>otorgar</a:t>
            </a:r>
            <a:r>
              <a:rPr lang="es-419" sz="1700" spc="-4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beneficios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adicionales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debido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la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ley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spc="-10" dirty="0" smtClean="0">
                <a:latin typeface="Calibri"/>
                <a:cs typeface="Calibri"/>
              </a:rPr>
              <a:t>federal.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El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gobierno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spc="-10" dirty="0" smtClean="0">
                <a:latin typeface="Calibri"/>
                <a:cs typeface="Calibri"/>
              </a:rPr>
              <a:t>federal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puso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fin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este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spc="-10" dirty="0" smtClean="0">
                <a:latin typeface="Calibri"/>
                <a:cs typeface="Calibri"/>
              </a:rPr>
              <a:t>programa,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no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el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Estado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spc="-25" dirty="0" smtClean="0">
                <a:latin typeface="Calibri"/>
                <a:cs typeface="Calibri"/>
              </a:rPr>
              <a:t>de </a:t>
            </a:r>
            <a:r>
              <a:rPr lang="es-419" sz="1700" spc="-10" dirty="0" smtClean="0">
                <a:latin typeface="Calibri"/>
                <a:cs typeface="Calibri"/>
              </a:rPr>
              <a:t>Wisconsin.</a:t>
            </a:r>
            <a:endParaRPr lang="es-419" sz="170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700" dirty="0" smtClean="0">
                <a:latin typeface="Calibri"/>
                <a:cs typeface="Calibri"/>
              </a:rPr>
              <a:t>El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31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marzo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es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el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último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día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para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solicitar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Medicaid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y</a:t>
            </a:r>
            <a:r>
              <a:rPr lang="es-419" sz="1700" spc="-1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estar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sujeto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las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políticas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cobertura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spc="-10" dirty="0" smtClean="0">
                <a:latin typeface="Calibri"/>
                <a:cs typeface="Calibri"/>
              </a:rPr>
              <a:t>continua.</a:t>
            </a:r>
            <a:endParaRPr lang="es-419" sz="1700" dirty="0" smtClean="0">
              <a:latin typeface="Calibri"/>
              <a:cs typeface="Calibri"/>
            </a:endParaRPr>
          </a:p>
          <a:p>
            <a:pPr marL="354965" marR="55244" indent="-342265">
              <a:lnSpc>
                <a:spcPts val="1800"/>
              </a:lnSpc>
              <a:spcBef>
                <a:spcPts val="11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700" spc="-20" dirty="0" smtClean="0">
                <a:latin typeface="Calibri"/>
                <a:cs typeface="Calibri"/>
              </a:rPr>
              <a:t>Todos</a:t>
            </a:r>
            <a:r>
              <a:rPr lang="es-419" sz="1700" spc="-4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los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participantes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con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Medicaid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tendrán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que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renovar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o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volver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presentar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una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solicitud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(en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casos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limitados)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spc="-20" dirty="0" smtClean="0">
                <a:latin typeface="Calibri"/>
                <a:cs typeface="Calibri"/>
              </a:rPr>
              <a:t>para </a:t>
            </a:r>
            <a:r>
              <a:rPr lang="es-419" sz="1700" dirty="0" smtClean="0">
                <a:latin typeface="Calibri"/>
                <a:cs typeface="Calibri"/>
              </a:rPr>
              <a:t>mantener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la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cobertura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en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algún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momento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durante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el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año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la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spc="-10" dirty="0" smtClean="0">
                <a:latin typeface="Calibri"/>
                <a:cs typeface="Calibri"/>
              </a:rPr>
              <a:t>reversión.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(Las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nuevas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solicitudes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deberán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spc="-10" dirty="0" smtClean="0">
                <a:latin typeface="Calibri"/>
                <a:cs typeface="Calibri"/>
              </a:rPr>
              <a:t>presentarse </a:t>
            </a:r>
            <a:r>
              <a:rPr lang="es-419" sz="1700" dirty="0" smtClean="0">
                <a:latin typeface="Calibri"/>
                <a:cs typeface="Calibri"/>
              </a:rPr>
              <a:t>a</a:t>
            </a:r>
            <a:r>
              <a:rPr lang="es-419" sz="1700" spc="-1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finales</a:t>
            </a:r>
            <a:r>
              <a:rPr lang="es-419" sz="1700" spc="-1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</a:t>
            </a:r>
            <a:r>
              <a:rPr lang="es-419" sz="1700" spc="-5" dirty="0" smtClean="0">
                <a:latin typeface="Calibri"/>
                <a:cs typeface="Calibri"/>
              </a:rPr>
              <a:t> </a:t>
            </a:r>
            <a:r>
              <a:rPr lang="es-419" sz="1700" spc="-10" dirty="0" smtClean="0">
                <a:latin typeface="Calibri"/>
                <a:cs typeface="Calibri"/>
              </a:rPr>
              <a:t>mayo).</a:t>
            </a:r>
            <a:endParaRPr lang="es-419" sz="1700" dirty="0" smtClean="0">
              <a:latin typeface="Calibri"/>
              <a:cs typeface="Calibri"/>
            </a:endParaRPr>
          </a:p>
          <a:p>
            <a:pPr marL="355600" marR="131445" indent="-342900" algn="just">
              <a:lnSpc>
                <a:spcPts val="1800"/>
              </a:lnSpc>
              <a:spcBef>
                <a:spcPts val="1105"/>
              </a:spcBef>
              <a:buFont typeface="Arial"/>
              <a:buChar char="•"/>
              <a:tabLst>
                <a:tab pos="355600" algn="l"/>
              </a:tabLst>
            </a:pPr>
            <a:r>
              <a:rPr lang="es-419" sz="1700" dirty="0" smtClean="0">
                <a:latin typeface="Calibri"/>
                <a:cs typeface="Calibri"/>
              </a:rPr>
              <a:t>El</a:t>
            </a:r>
            <a:r>
              <a:rPr lang="es-419" sz="1700" spc="-5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participante</a:t>
            </a:r>
            <a:r>
              <a:rPr lang="es-419" sz="1700" spc="-4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no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debe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renovar</a:t>
            </a:r>
            <a:r>
              <a:rPr lang="es-419" sz="1700" spc="-4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hasta</a:t>
            </a:r>
            <a:r>
              <a:rPr lang="es-419" sz="1700" spc="-4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la</a:t>
            </a:r>
            <a:r>
              <a:rPr lang="es-419" sz="1700" spc="-4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fecha</a:t>
            </a:r>
            <a:r>
              <a:rPr lang="es-419" sz="1700" spc="-4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renovación</a:t>
            </a:r>
            <a:r>
              <a:rPr lang="es-419" sz="1700" spc="-4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asignada.</a:t>
            </a:r>
            <a:r>
              <a:rPr lang="es-419" sz="1700" spc="-4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Usted</a:t>
            </a:r>
            <a:r>
              <a:rPr lang="es-419" sz="1700" spc="-4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puede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encontrar</a:t>
            </a:r>
            <a:r>
              <a:rPr lang="es-419" sz="1700" spc="-4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su</a:t>
            </a:r>
            <a:r>
              <a:rPr lang="es-419" sz="1700" spc="-4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fecha</a:t>
            </a:r>
            <a:r>
              <a:rPr lang="es-419" sz="1700" spc="-4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</a:t>
            </a:r>
            <a:r>
              <a:rPr lang="es-419" sz="1700" spc="-4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renovación</a:t>
            </a:r>
            <a:r>
              <a:rPr lang="es-419" sz="1700" spc="-40" dirty="0" smtClean="0">
                <a:latin typeface="Calibri"/>
                <a:cs typeface="Calibri"/>
              </a:rPr>
              <a:t> </a:t>
            </a:r>
            <a:r>
              <a:rPr lang="es-419" sz="1700" spc="-25" dirty="0" smtClean="0">
                <a:latin typeface="Calibri"/>
                <a:cs typeface="Calibri"/>
              </a:rPr>
              <a:t>en </a:t>
            </a:r>
            <a:r>
              <a:rPr lang="es-419" sz="1700" dirty="0" smtClean="0">
                <a:latin typeface="Calibri"/>
                <a:cs typeface="Calibri"/>
              </a:rPr>
              <a:t>su</a:t>
            </a:r>
            <a:r>
              <a:rPr lang="es-419" sz="1700" spc="-4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cuenta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ACCESS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y</a:t>
            </a:r>
            <a:r>
              <a:rPr lang="es-419" sz="1700" spc="-1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en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la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carta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que</a:t>
            </a:r>
            <a:r>
              <a:rPr lang="es-419" sz="1700" spc="-1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recibirán entre marzo</a:t>
            </a:r>
            <a:r>
              <a:rPr lang="es-419" sz="1700" spc="-1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o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principios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abril.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La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fecha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</a:t>
            </a:r>
            <a:r>
              <a:rPr lang="es-419" sz="1700" spc="-15" dirty="0" smtClean="0">
                <a:latin typeface="Calibri"/>
                <a:cs typeface="Calibri"/>
              </a:rPr>
              <a:t> </a:t>
            </a:r>
            <a:r>
              <a:rPr lang="es-419" sz="1700" spc="-10" dirty="0" smtClean="0">
                <a:latin typeface="Calibri"/>
                <a:cs typeface="Calibri"/>
              </a:rPr>
              <a:t>renovación </a:t>
            </a:r>
            <a:r>
              <a:rPr lang="es-419" sz="1700" dirty="0" smtClean="0">
                <a:latin typeface="Calibri"/>
                <a:cs typeface="Calibri"/>
              </a:rPr>
              <a:t>más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temprana</a:t>
            </a:r>
            <a:r>
              <a:rPr lang="es-419" sz="1700" spc="-1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es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el</a:t>
            </a:r>
            <a:r>
              <a:rPr lang="es-419" sz="1700" spc="-1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30</a:t>
            </a:r>
            <a:r>
              <a:rPr lang="es-419" sz="1700" spc="-1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</a:t>
            </a:r>
            <a:r>
              <a:rPr lang="es-419" sz="1700" spc="-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junio</a:t>
            </a:r>
            <a:r>
              <a:rPr lang="es-419" sz="1700" spc="-1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del</a:t>
            </a:r>
            <a:r>
              <a:rPr lang="es-419" sz="1700" spc="-5" dirty="0" smtClean="0">
                <a:latin typeface="Calibri"/>
                <a:cs typeface="Calibri"/>
              </a:rPr>
              <a:t> </a:t>
            </a:r>
            <a:r>
              <a:rPr lang="es-419" sz="1700" spc="-20" dirty="0" smtClean="0">
                <a:latin typeface="Calibri"/>
                <a:cs typeface="Calibri"/>
              </a:rPr>
              <a:t>2023.</a:t>
            </a:r>
            <a:endParaRPr lang="es-419" sz="170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81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700" dirty="0" smtClean="0">
                <a:latin typeface="Calibri"/>
                <a:cs typeface="Calibri"/>
              </a:rPr>
              <a:t>Las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fechas</a:t>
            </a:r>
            <a:r>
              <a:rPr lang="es-419" sz="1700" spc="-1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clave</a:t>
            </a:r>
            <a:r>
              <a:rPr lang="es-419" sz="1700" spc="-1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y</a:t>
            </a:r>
            <a:r>
              <a:rPr lang="es-419" sz="1700" spc="-1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las</a:t>
            </a:r>
            <a:r>
              <a:rPr lang="es-419" sz="1700" spc="-1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acciones</a:t>
            </a:r>
            <a:r>
              <a:rPr lang="es-419" sz="1700" spc="-1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</a:t>
            </a:r>
            <a:r>
              <a:rPr lang="es-419" sz="1700" spc="-1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tomar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se</a:t>
            </a:r>
            <a:r>
              <a:rPr lang="es-419" sz="1700" spc="-10" dirty="0" smtClean="0">
                <a:latin typeface="Calibri"/>
                <a:cs typeface="Calibri"/>
              </a:rPr>
              <a:t> comunicarán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por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escrito.</a:t>
            </a:r>
            <a:r>
              <a:rPr lang="es-419" sz="1700" spc="35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Los</a:t>
            </a:r>
            <a:r>
              <a:rPr lang="es-419" sz="1700" spc="-1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avisos</a:t>
            </a:r>
            <a:r>
              <a:rPr lang="es-419" sz="1700" spc="-1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son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spc="-10" dirty="0" smtClean="0">
                <a:latin typeface="Calibri"/>
                <a:cs typeface="Calibri"/>
              </a:rPr>
              <a:t>importantes.</a:t>
            </a:r>
            <a:endParaRPr lang="es-419" sz="170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700" dirty="0" smtClean="0">
                <a:latin typeface="Calibri"/>
                <a:cs typeface="Calibri"/>
              </a:rPr>
              <a:t>Se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están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spc="-10" dirty="0" smtClean="0">
                <a:latin typeface="Calibri"/>
                <a:cs typeface="Calibri"/>
              </a:rPr>
              <a:t>utilizando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otras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formas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</a:t>
            </a:r>
            <a:r>
              <a:rPr lang="es-419" sz="1700" spc="-25" dirty="0" smtClean="0">
                <a:latin typeface="Calibri"/>
                <a:cs typeface="Calibri"/>
              </a:rPr>
              <a:t> difusión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tanto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como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sea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spc="-10" dirty="0" smtClean="0">
                <a:latin typeface="Calibri"/>
                <a:cs typeface="Calibri"/>
              </a:rPr>
              <a:t>posible.</a:t>
            </a:r>
            <a:endParaRPr lang="es-419" sz="170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700" dirty="0" smtClean="0">
                <a:latin typeface="Calibri"/>
                <a:cs typeface="Calibri"/>
              </a:rPr>
              <a:t>La</a:t>
            </a:r>
            <a:r>
              <a:rPr lang="es-419" sz="1700" spc="-5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información</a:t>
            </a:r>
            <a:r>
              <a:rPr lang="es-419" sz="1700" spc="-4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sobre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la</a:t>
            </a:r>
            <a:r>
              <a:rPr lang="es-419" sz="1700" spc="-40" dirty="0" smtClean="0">
                <a:latin typeface="Calibri"/>
                <a:cs typeface="Calibri"/>
              </a:rPr>
              <a:t> </a:t>
            </a:r>
            <a:r>
              <a:rPr lang="es-419" sz="1700" spc="-10" dirty="0" smtClean="0">
                <a:latin typeface="Calibri"/>
                <a:cs typeface="Calibri"/>
              </a:rPr>
              <a:t>reversión</a:t>
            </a:r>
            <a:r>
              <a:rPr lang="es-419" sz="1700" spc="-4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sigue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aclarándose:</a:t>
            </a:r>
            <a:r>
              <a:rPr lang="es-419" sz="1700" spc="-4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manténgase</a:t>
            </a:r>
            <a:r>
              <a:rPr lang="es-419" sz="1700" spc="-4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informado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</a:t>
            </a:r>
            <a:r>
              <a:rPr lang="es-419" sz="1700" spc="-4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través</a:t>
            </a:r>
            <a:r>
              <a:rPr lang="es-419" sz="1700" spc="-4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las</a:t>
            </a:r>
            <a:r>
              <a:rPr lang="es-419" sz="1700" spc="-4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redes</a:t>
            </a:r>
            <a:r>
              <a:rPr lang="es-419" sz="1700" spc="-40" dirty="0" smtClean="0">
                <a:latin typeface="Calibri"/>
                <a:cs typeface="Calibri"/>
              </a:rPr>
              <a:t> </a:t>
            </a:r>
            <a:r>
              <a:rPr lang="es-419" sz="1700" spc="-10" dirty="0" smtClean="0">
                <a:latin typeface="Calibri"/>
                <a:cs typeface="Calibri"/>
              </a:rPr>
              <a:t>sociales.</a:t>
            </a:r>
            <a:endParaRPr lang="es-419" sz="1700" dirty="0" smtClean="0">
              <a:latin typeface="Calibri"/>
              <a:cs typeface="Calibri"/>
            </a:endParaRPr>
          </a:p>
          <a:p>
            <a:pPr marL="355600" marR="5080" indent="-342900" algn="just">
              <a:lnSpc>
                <a:spcPts val="1800"/>
              </a:lnSpc>
              <a:spcBef>
                <a:spcPts val="1025"/>
              </a:spcBef>
              <a:buFont typeface="Arial"/>
              <a:buChar char="•"/>
              <a:tabLst>
                <a:tab pos="355600" algn="l"/>
              </a:tabLst>
            </a:pPr>
            <a:r>
              <a:rPr lang="es-419" sz="1700" dirty="0" smtClean="0">
                <a:latin typeface="Calibri"/>
                <a:cs typeface="Calibri"/>
              </a:rPr>
              <a:t>El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Consorcio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Capital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está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aquí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para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servirle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y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quiere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ayudar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las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personas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mantener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el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acceso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los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servicios,</a:t>
            </a:r>
            <a:r>
              <a:rPr lang="es-419" sz="1700" spc="-20" dirty="0" smtClean="0">
                <a:latin typeface="Calibri"/>
                <a:cs typeface="Calibri"/>
              </a:rPr>
              <a:t> pero </a:t>
            </a:r>
            <a:r>
              <a:rPr lang="es-419" sz="1700" dirty="0" smtClean="0">
                <a:latin typeface="Calibri"/>
                <a:cs typeface="Calibri"/>
              </a:rPr>
              <a:t>necesitamos</a:t>
            </a:r>
            <a:r>
              <a:rPr lang="es-419" sz="1700" spc="-4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la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ayuda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la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comunidad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spc="-10" dirty="0" smtClean="0">
                <a:latin typeface="Calibri"/>
                <a:cs typeface="Calibri"/>
              </a:rPr>
              <a:t>durante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estos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momentos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spc="-10" dirty="0" smtClean="0">
                <a:latin typeface="Calibri"/>
                <a:cs typeface="Calibri"/>
              </a:rPr>
              <a:t>difíciles.</a:t>
            </a:r>
            <a:endParaRPr lang="es-419" sz="1700" dirty="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78"/>
    </mc:Choice>
    <mc:Fallback xmlns="">
      <p:transition spd="slow" advTm="102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65102" y="2546604"/>
            <a:ext cx="20275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i="1" spc="-10" dirty="0">
                <a:latin typeface="Century Gothic"/>
                <a:cs typeface="Century Gothic"/>
              </a:rPr>
              <a:t>¡¡Gracias!!</a:t>
            </a:r>
            <a:endParaRPr sz="3200" dirty="0">
              <a:latin typeface="Century Gothic"/>
              <a:cs typeface="Century Gothic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1445" y="308239"/>
            <a:ext cx="10058400" cy="1220470"/>
            <a:chOff x="91445" y="308239"/>
            <a:chExt cx="10058400" cy="1220470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45" y="324197"/>
              <a:ext cx="10058400" cy="12044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54228" y="308239"/>
              <a:ext cx="8299450" cy="708025"/>
            </a:xfrm>
            <a:custGeom>
              <a:avLst/>
              <a:gdLst/>
              <a:ahLst/>
              <a:cxnLst/>
              <a:rect l="l" t="t" r="r" b="b"/>
              <a:pathLst>
                <a:path w="8299450" h="708025">
                  <a:moveTo>
                    <a:pt x="8298872" y="0"/>
                  </a:moveTo>
                  <a:lnTo>
                    <a:pt x="0" y="0"/>
                  </a:lnTo>
                  <a:lnTo>
                    <a:pt x="0" y="707885"/>
                  </a:lnTo>
                  <a:lnTo>
                    <a:pt x="8298872" y="707885"/>
                  </a:lnTo>
                  <a:lnTo>
                    <a:pt x="82988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732968" y="327659"/>
            <a:ext cx="5389880" cy="980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5A58"/>
                </a:solidFill>
                <a:latin typeface="Arial"/>
                <a:cs typeface="Arial"/>
              </a:rPr>
              <a:t>CONDADO</a:t>
            </a:r>
            <a:r>
              <a:rPr sz="2000" spc="-2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spc="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5A58"/>
                </a:solidFill>
                <a:latin typeface="Arial"/>
                <a:cs typeface="Arial"/>
              </a:rPr>
              <a:t>DANE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ts val="2320"/>
              </a:lnSpc>
            </a:pP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DEPARTAMENTO</a:t>
            </a:r>
            <a:r>
              <a:rPr sz="2000" b="1" spc="-4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SERVICIOS</a:t>
            </a: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A58"/>
                </a:solidFill>
                <a:latin typeface="Arial"/>
                <a:cs typeface="Arial"/>
              </a:rPr>
              <a:t>HUMANOS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ts val="2800"/>
              </a:lnSpc>
            </a:pP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Reversión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de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la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salud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pública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361106" y="0"/>
            <a:ext cx="831215" cy="6858000"/>
          </a:xfrm>
          <a:custGeom>
            <a:avLst/>
            <a:gdLst/>
            <a:ahLst/>
            <a:cxnLst/>
            <a:rect l="l" t="t" r="r" b="b"/>
            <a:pathLst>
              <a:path w="831215" h="6858000">
                <a:moveTo>
                  <a:pt x="830893" y="0"/>
                </a:moveTo>
                <a:lnTo>
                  <a:pt x="0" y="0"/>
                </a:lnTo>
                <a:lnTo>
                  <a:pt x="0" y="6857999"/>
                </a:lnTo>
                <a:lnTo>
                  <a:pt x="830893" y="6857999"/>
                </a:lnTo>
                <a:lnTo>
                  <a:pt x="830893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5"/>
    </mc:Choice>
    <mc:Fallback xmlns="">
      <p:transition spd="slow" advTm="5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2968" y="327659"/>
            <a:ext cx="2527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CONDADO</a:t>
            </a:r>
            <a:r>
              <a:rPr spc="-20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spc="-20" dirty="0"/>
              <a:t>DANE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0424" y="632459"/>
            <a:ext cx="10586085" cy="6163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04925">
              <a:lnSpc>
                <a:spcPts val="232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DEPARTAMENTO</a:t>
            </a:r>
            <a:r>
              <a:rPr sz="2000" b="1" spc="-4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SERVICIOS</a:t>
            </a: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A58"/>
                </a:solidFill>
                <a:latin typeface="Arial"/>
                <a:cs typeface="Arial"/>
              </a:rPr>
              <a:t>HUMANOS</a:t>
            </a:r>
            <a:endParaRPr sz="2000" dirty="0">
              <a:latin typeface="Arial"/>
              <a:cs typeface="Arial"/>
            </a:endParaRPr>
          </a:p>
          <a:p>
            <a:pPr marL="1304925">
              <a:lnSpc>
                <a:spcPts val="2800"/>
              </a:lnSpc>
            </a:pP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Reversión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luego</a:t>
            </a:r>
            <a:r>
              <a:rPr sz="2400" spc="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del 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COVID-</a:t>
            </a:r>
            <a:r>
              <a:rPr sz="2400" spc="-25" dirty="0">
                <a:solidFill>
                  <a:srgbClr val="F7941D"/>
                </a:solidFill>
                <a:latin typeface="Century Gothic"/>
                <a:cs typeface="Century Gothic"/>
              </a:rPr>
              <a:t>19</a:t>
            </a:r>
            <a:endParaRPr sz="2400" dirty="0">
              <a:latin typeface="Century Gothic"/>
              <a:cs typeface="Century Gothic"/>
            </a:endParaRPr>
          </a:p>
          <a:p>
            <a:pPr marL="166370" algn="ctr">
              <a:lnSpc>
                <a:spcPct val="100000"/>
              </a:lnSpc>
              <a:spcBef>
                <a:spcPts val="1485"/>
              </a:spcBef>
            </a:pPr>
            <a:r>
              <a:rPr sz="1800" b="1" i="1" dirty="0">
                <a:latin typeface="Calibri"/>
                <a:cs typeface="Calibri"/>
              </a:rPr>
              <a:t>Principales</a:t>
            </a:r>
            <a:r>
              <a:rPr sz="1800" b="1" i="1" spc="-35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implicaciones</a:t>
            </a:r>
            <a:r>
              <a:rPr sz="1800" b="1" i="1" spc="-30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para</a:t>
            </a:r>
            <a:r>
              <a:rPr sz="1800" b="1" i="1" spc="-35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nuestra</a:t>
            </a:r>
            <a:r>
              <a:rPr sz="1800" b="1" i="1" spc="-30" dirty="0">
                <a:latin typeface="Calibri"/>
                <a:cs typeface="Calibri"/>
              </a:rPr>
              <a:t> </a:t>
            </a:r>
            <a:r>
              <a:rPr sz="1800" b="1" i="1" spc="-10" dirty="0">
                <a:latin typeface="Calibri"/>
                <a:cs typeface="Calibri"/>
              </a:rPr>
              <a:t>comunidad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50" dirty="0">
              <a:latin typeface="Calibri"/>
              <a:cs typeface="Calibri"/>
            </a:endParaRPr>
          </a:p>
          <a:p>
            <a:pPr marL="354965" marR="66675" indent="-342265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El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Consorcio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Capital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(que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incluyen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el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Condado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Dane,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así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como los condados 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Sauk,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Richland,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Juneau, </a:t>
            </a:r>
            <a:r>
              <a:rPr lang="es-419" sz="2000" dirty="0" smtClean="0">
                <a:latin typeface="Calibri"/>
                <a:cs typeface="Calibri"/>
              </a:rPr>
              <a:t>Adams,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Dodge,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Columbia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y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Sheboygan)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agregaron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30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,000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casos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durante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pandemia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(de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85,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000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spc="-50" dirty="0" smtClean="0">
                <a:latin typeface="Calibri"/>
                <a:cs typeface="Calibri"/>
              </a:rPr>
              <a:t>a </a:t>
            </a:r>
            <a:r>
              <a:rPr lang="es-419" sz="2000" dirty="0" smtClean="0">
                <a:latin typeface="Calibri"/>
                <a:cs typeface="Calibri"/>
              </a:rPr>
              <a:t>más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115,</a:t>
            </a:r>
            <a:r>
              <a:rPr lang="es-419" sz="2000" spc="-1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000).</a:t>
            </a:r>
            <a:r>
              <a:rPr lang="es-419" sz="2000" spc="4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El</a:t>
            </a:r>
            <a:r>
              <a:rPr lang="es-419" sz="2000" spc="-1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número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casos</a:t>
            </a:r>
            <a:r>
              <a:rPr lang="es-419" sz="2000" spc="-1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beneficios</a:t>
            </a:r>
            <a:r>
              <a:rPr lang="es-419" sz="2000" spc="-1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</a:t>
            </a:r>
            <a:r>
              <a:rPr lang="es-419" sz="2000" spc="-10" dirty="0" smtClean="0">
                <a:latin typeface="Calibri"/>
                <a:cs typeface="Calibri"/>
              </a:rPr>
              <a:t> el </a:t>
            </a:r>
            <a:r>
              <a:rPr lang="es-419" sz="2000" dirty="0" smtClean="0">
                <a:latin typeface="Calibri"/>
                <a:cs typeface="Calibri"/>
              </a:rPr>
              <a:t>más</a:t>
            </a:r>
            <a:r>
              <a:rPr lang="es-419" sz="2000" spc="-1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alto</a:t>
            </a:r>
            <a:r>
              <a:rPr lang="es-419" sz="2000" spc="-20" dirty="0" smtClean="0">
                <a:latin typeface="Calibri"/>
                <a:cs typeface="Calibri"/>
              </a:rPr>
              <a:t> del que se tiene registro</a:t>
            </a:r>
            <a:r>
              <a:rPr lang="es-419" sz="2000" spc="-10" dirty="0" smtClean="0">
                <a:latin typeface="Calibri"/>
                <a:cs typeface="Calibri"/>
              </a:rPr>
              <a:t>.</a:t>
            </a:r>
            <a:endParaRPr lang="es-419" sz="2000" dirty="0" smtClean="0">
              <a:latin typeface="Calibri"/>
              <a:cs typeface="Calibri"/>
            </a:endParaRPr>
          </a:p>
          <a:p>
            <a:pPr marL="354965" marR="250825" indent="-342265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carga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trabajo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spc="-30" dirty="0" smtClean="0">
                <a:solidFill>
                  <a:schemeClr val="tx1"/>
                </a:solidFill>
                <a:latin typeface="Calibri"/>
                <a:cs typeface="Calibri"/>
              </a:rPr>
              <a:t>condados en el </a:t>
            </a:r>
            <a:r>
              <a:rPr lang="es-419" sz="2000" dirty="0" smtClean="0">
                <a:latin typeface="Calibri"/>
                <a:cs typeface="Calibri"/>
              </a:rPr>
              <a:t>Consorcio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Capital</a:t>
            </a:r>
            <a:r>
              <a:rPr lang="es-419" sz="2000" dirty="0" smtClean="0">
                <a:solidFill>
                  <a:schemeClr val="tx1"/>
                </a:solidFill>
                <a:latin typeface="Calibri"/>
                <a:cs typeface="Calibri"/>
              </a:rPr>
              <a:t>,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será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más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alta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un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año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completo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durante</a:t>
            </a:r>
            <a:r>
              <a:rPr lang="es-419" sz="2000" spc="-25" dirty="0" smtClean="0">
                <a:latin typeface="Calibri"/>
                <a:cs typeface="Calibri"/>
              </a:rPr>
              <a:t> el </a:t>
            </a:r>
            <a:r>
              <a:rPr lang="es-419" sz="2000" dirty="0" smtClean="0">
                <a:latin typeface="Calibri"/>
                <a:cs typeface="Calibri"/>
              </a:rPr>
              <a:t>periodo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0" dirty="0" smtClean="0">
                <a:latin typeface="Calibri"/>
                <a:cs typeface="Calibri"/>
              </a:rPr>
              <a:t> reversión.</a:t>
            </a:r>
            <a:endParaRPr lang="es-419" sz="2000" dirty="0" smtClean="0">
              <a:latin typeface="Calibri"/>
              <a:cs typeface="Calibri"/>
            </a:endParaRPr>
          </a:p>
          <a:p>
            <a:pPr marL="354965" marR="629285" indent="-342265">
              <a:lnSpc>
                <a:spcPct val="100000"/>
              </a:lnSpc>
              <a:spcBef>
                <a:spcPts val="9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primeros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tres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o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cuatro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meses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reversión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serán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b="1" u="sng" dirty="0" smtClean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increíblemente</a:t>
            </a:r>
            <a:r>
              <a:rPr lang="es-419" sz="2000" b="1" u="sng" spc="-30" dirty="0" smtClean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s-419" sz="2000" b="1" u="sng" dirty="0" smtClean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difíciles</a:t>
            </a:r>
            <a:r>
              <a:rPr lang="es-419" sz="2000" b="1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los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clientes </a:t>
            </a:r>
            <a:r>
              <a:rPr lang="es-419" sz="2000" dirty="0" smtClean="0">
                <a:latin typeface="Calibri"/>
                <a:cs typeface="Calibri"/>
              </a:rPr>
              <a:t>(múltiples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cartas,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largas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esperas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el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centro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llamadas,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mucho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tráfico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el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solidFill>
                  <a:schemeClr val="tx1"/>
                </a:solidFill>
                <a:latin typeface="Calibri"/>
                <a:cs typeface="Calibri"/>
              </a:rPr>
              <a:t>vestíbulo</a:t>
            </a:r>
            <a:r>
              <a:rPr lang="es-419" sz="2000" spc="-10" dirty="0" smtClean="0">
                <a:latin typeface="Calibri"/>
                <a:cs typeface="Calibri"/>
              </a:rPr>
              <a:t>, </a:t>
            </a:r>
            <a:r>
              <a:rPr lang="es-419" sz="2000" dirty="0" smtClean="0">
                <a:latin typeface="Calibri"/>
                <a:cs typeface="Calibri"/>
              </a:rPr>
              <a:t>probablemente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i="1" dirty="0" smtClean="0">
                <a:latin typeface="Calibri"/>
                <a:cs typeface="Calibri"/>
              </a:rPr>
              <a:t>miles</a:t>
            </a:r>
            <a:r>
              <a:rPr lang="es-419" sz="2000" i="1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clientes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frustrados,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confundidos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y</a:t>
            </a:r>
            <a:r>
              <a:rPr lang="es-419" sz="2000" spc="-4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decepcionados)</a:t>
            </a:r>
            <a:endParaRPr lang="es-419" sz="200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0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El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impacto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comunidad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será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profundo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y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generalizado.</a:t>
            </a:r>
            <a:endParaRPr lang="es-419" sz="2000" dirty="0" smtClean="0">
              <a:latin typeface="Calibri"/>
              <a:cs typeface="Calibri"/>
            </a:endParaRPr>
          </a:p>
          <a:p>
            <a:pPr marL="812165" marR="347980" lvl="1" indent="-3422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Es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probable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que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muchas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personas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pierdan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Medicaid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y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necesiten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obtener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cobertura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médica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spc="-50" dirty="0" smtClean="0">
                <a:latin typeface="Calibri"/>
                <a:cs typeface="Calibri"/>
              </a:rPr>
              <a:t>a </a:t>
            </a:r>
            <a:r>
              <a:rPr lang="es-419" sz="2000" dirty="0" smtClean="0">
                <a:latin typeface="Calibri"/>
                <a:cs typeface="Calibri"/>
              </a:rPr>
              <a:t>través</a:t>
            </a:r>
            <a:r>
              <a:rPr lang="es-419" sz="2000" spc="-5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HealthCare.gov</a:t>
            </a:r>
            <a:r>
              <a:rPr lang="es-419" sz="2000" spc="-5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y/o</a:t>
            </a:r>
            <a:r>
              <a:rPr lang="es-419" sz="2000" spc="-5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enfrenten</a:t>
            </a:r>
            <a:r>
              <a:rPr lang="es-419" sz="2000" spc="-5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una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mayor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inseguridad</a:t>
            </a:r>
            <a:r>
              <a:rPr lang="es-419" sz="2000" spc="-5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alimentaria.</a:t>
            </a:r>
            <a:endParaRPr lang="es-419" sz="2000" dirty="0" smtClean="0">
              <a:latin typeface="Calibri"/>
              <a:cs typeface="Calibri"/>
            </a:endParaRPr>
          </a:p>
          <a:p>
            <a:pPr marL="812165" marR="5080" lvl="1" indent="-342265">
              <a:lnSpc>
                <a:spcPct val="100000"/>
              </a:lnSpc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Habrá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frustración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proveedores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y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clientes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las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personas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que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buscan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servicios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financiados </a:t>
            </a:r>
            <a:r>
              <a:rPr lang="es-419" sz="2000" dirty="0" smtClean="0">
                <a:latin typeface="Calibri"/>
                <a:cs typeface="Calibri"/>
              </a:rPr>
              <a:t>por </a:t>
            </a:r>
            <a:r>
              <a:rPr lang="es-419" sz="2000" dirty="0" smtClean="0">
                <a:solidFill>
                  <a:schemeClr val="tx1"/>
                </a:solidFill>
                <a:latin typeface="Calibri"/>
                <a:cs typeface="Calibri"/>
              </a:rPr>
              <a:t>Medicaid,</a:t>
            </a:r>
            <a:r>
              <a:rPr lang="es-419" sz="2000" spc="-1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2000" dirty="0" smtClean="0">
                <a:solidFill>
                  <a:schemeClr val="tx1"/>
                </a:solidFill>
                <a:latin typeface="Calibri"/>
                <a:cs typeface="Calibri"/>
              </a:rPr>
              <a:t>como servicios de</a:t>
            </a:r>
            <a:r>
              <a:rPr lang="es-419" sz="2000" spc="-5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salud</a:t>
            </a:r>
            <a:r>
              <a:rPr lang="es-419" sz="2000" spc="-10" dirty="0" smtClean="0">
                <a:latin typeface="Calibri"/>
                <a:cs typeface="Calibri"/>
              </a:rPr>
              <a:t> mental.</a:t>
            </a:r>
            <a:endParaRPr lang="es-419" sz="2000" dirty="0">
              <a:latin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97"/>
    </mc:Choice>
    <mc:Fallback xmlns="">
      <p:transition spd="slow" advTm="93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2968" y="327659"/>
            <a:ext cx="2527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CONDADO</a:t>
            </a:r>
            <a:r>
              <a:rPr spc="-20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spc="-20" dirty="0"/>
              <a:t>DANE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9114" y="632459"/>
            <a:ext cx="10727055" cy="5915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76375">
              <a:lnSpc>
                <a:spcPts val="232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DEPARTAMENTO</a:t>
            </a:r>
            <a:r>
              <a:rPr sz="2000" b="1" spc="-4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SERVICIOS</a:t>
            </a: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A58"/>
                </a:solidFill>
                <a:latin typeface="Arial"/>
                <a:cs typeface="Arial"/>
              </a:rPr>
              <a:t>HUMANOS</a:t>
            </a:r>
            <a:endParaRPr sz="2000" dirty="0">
              <a:latin typeface="Arial"/>
              <a:cs typeface="Arial"/>
            </a:endParaRPr>
          </a:p>
          <a:p>
            <a:pPr marL="1476375">
              <a:lnSpc>
                <a:spcPts val="2800"/>
              </a:lnSpc>
            </a:pP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Reversión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luego</a:t>
            </a:r>
            <a:r>
              <a:rPr sz="2400" spc="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del 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COVID-</a:t>
            </a:r>
            <a:r>
              <a:rPr sz="2400" spc="-25" dirty="0">
                <a:solidFill>
                  <a:srgbClr val="F7941D"/>
                </a:solidFill>
                <a:latin typeface="Century Gothic"/>
                <a:cs typeface="Century Gothic"/>
              </a:rPr>
              <a:t>19</a:t>
            </a:r>
            <a:endParaRPr sz="2400" dirty="0">
              <a:latin typeface="Century Gothic"/>
              <a:cs typeface="Century Gothic"/>
            </a:endParaRPr>
          </a:p>
          <a:p>
            <a:pPr marL="3495675" marR="2807335" indent="-574675">
              <a:lnSpc>
                <a:spcPct val="123200"/>
              </a:lnSpc>
              <a:spcBef>
                <a:spcPts val="1650"/>
              </a:spcBef>
            </a:pPr>
            <a:r>
              <a:rPr sz="1900" b="1" i="1" dirty="0">
                <a:latin typeface="Calibri"/>
                <a:cs typeface="Calibri"/>
              </a:rPr>
              <a:t>Principales</a:t>
            </a:r>
            <a:r>
              <a:rPr sz="1900" b="1" i="1" spc="-50" dirty="0">
                <a:latin typeface="Calibri"/>
                <a:cs typeface="Calibri"/>
              </a:rPr>
              <a:t> </a:t>
            </a:r>
            <a:r>
              <a:rPr sz="1900" b="1" i="1" dirty="0">
                <a:latin typeface="Calibri"/>
                <a:cs typeface="Calibri"/>
              </a:rPr>
              <a:t>implicaciones</a:t>
            </a:r>
            <a:r>
              <a:rPr sz="1900" b="1" i="1" spc="-35" dirty="0">
                <a:latin typeface="Calibri"/>
                <a:cs typeface="Calibri"/>
              </a:rPr>
              <a:t> </a:t>
            </a:r>
            <a:r>
              <a:rPr sz="1900" b="1" i="1" dirty="0">
                <a:latin typeface="Calibri"/>
                <a:cs typeface="Calibri"/>
              </a:rPr>
              <a:t>para</a:t>
            </a:r>
            <a:r>
              <a:rPr sz="1900" b="1" i="1" spc="-40" dirty="0">
                <a:latin typeface="Calibri"/>
                <a:cs typeface="Calibri"/>
              </a:rPr>
              <a:t> </a:t>
            </a:r>
            <a:r>
              <a:rPr sz="1900" b="1" i="1" dirty="0">
                <a:latin typeface="Calibri"/>
                <a:cs typeface="Calibri"/>
              </a:rPr>
              <a:t>nuestra</a:t>
            </a:r>
            <a:r>
              <a:rPr sz="1900" b="1" i="1" spc="-40" dirty="0">
                <a:latin typeface="Calibri"/>
                <a:cs typeface="Calibri"/>
              </a:rPr>
              <a:t> </a:t>
            </a:r>
            <a:r>
              <a:rPr sz="1900" b="1" i="1" spc="-10" dirty="0">
                <a:latin typeface="Calibri"/>
                <a:cs typeface="Calibri"/>
              </a:rPr>
              <a:t>comunidad </a:t>
            </a:r>
            <a:r>
              <a:rPr sz="1900" b="1" i="1" dirty="0">
                <a:latin typeface="Calibri"/>
                <a:cs typeface="Calibri"/>
              </a:rPr>
              <a:t>Planes</a:t>
            </a:r>
            <a:r>
              <a:rPr sz="1900" b="1" i="1" spc="-35" dirty="0">
                <a:latin typeface="Calibri"/>
                <a:cs typeface="Calibri"/>
              </a:rPr>
              <a:t> </a:t>
            </a:r>
            <a:r>
              <a:rPr sz="1900" b="1" i="1" dirty="0">
                <a:latin typeface="Calibri"/>
                <a:cs typeface="Calibri"/>
              </a:rPr>
              <a:t>de</a:t>
            </a:r>
            <a:r>
              <a:rPr sz="1900" b="1" i="1" spc="-20" dirty="0">
                <a:latin typeface="Calibri"/>
                <a:cs typeface="Calibri"/>
              </a:rPr>
              <a:t> </a:t>
            </a:r>
            <a:r>
              <a:rPr sz="1900" b="1" i="1" dirty="0">
                <a:latin typeface="Calibri"/>
                <a:cs typeface="Calibri"/>
              </a:rPr>
              <a:t>reversión</a:t>
            </a:r>
            <a:r>
              <a:rPr sz="1900" b="1" i="1" spc="-30" dirty="0">
                <a:latin typeface="Calibri"/>
                <a:cs typeface="Calibri"/>
              </a:rPr>
              <a:t> </a:t>
            </a:r>
            <a:r>
              <a:rPr sz="1900" b="1" i="1" dirty="0">
                <a:latin typeface="Calibri"/>
                <a:cs typeface="Calibri"/>
              </a:rPr>
              <a:t>de</a:t>
            </a:r>
            <a:r>
              <a:rPr sz="1900" b="1" i="1" spc="-20" dirty="0">
                <a:latin typeface="Calibri"/>
                <a:cs typeface="Calibri"/>
              </a:rPr>
              <a:t> </a:t>
            </a:r>
            <a:r>
              <a:rPr sz="1900" b="1" i="1" dirty="0">
                <a:latin typeface="Calibri"/>
                <a:cs typeface="Calibri"/>
              </a:rPr>
              <a:t>FoodShare</a:t>
            </a:r>
            <a:r>
              <a:rPr sz="1900" b="1" i="1" spc="-15" dirty="0">
                <a:latin typeface="Calibri"/>
                <a:cs typeface="Calibri"/>
              </a:rPr>
              <a:t> </a:t>
            </a:r>
            <a:r>
              <a:rPr sz="1900" b="1" i="1" spc="-10" dirty="0">
                <a:latin typeface="Calibri"/>
                <a:cs typeface="Calibri"/>
              </a:rPr>
              <a:t>(FS):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450" dirty="0">
              <a:latin typeface="Calibri"/>
              <a:cs typeface="Calibri"/>
            </a:endParaRPr>
          </a:p>
          <a:p>
            <a:pPr marL="354965" marR="479425" indent="-342265">
              <a:lnSpc>
                <a:spcPct val="789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900" dirty="0" smtClean="0">
                <a:latin typeface="Calibri"/>
                <a:cs typeface="Calibri"/>
              </a:rPr>
              <a:t>Los</a:t>
            </a:r>
            <a:r>
              <a:rPr lang="es-419" sz="1900" spc="-30" dirty="0" smtClean="0">
                <a:latin typeface="Calibri"/>
                <a:cs typeface="Calibri"/>
              </a:rPr>
              <a:t>  beneficios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emergencia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son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beneficios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adicionales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que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los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participantes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FoodShare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han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estado </a:t>
            </a:r>
            <a:r>
              <a:rPr lang="es-419" sz="1900" dirty="0" smtClean="0">
                <a:latin typeface="Calibri"/>
                <a:cs typeface="Calibri"/>
              </a:rPr>
              <a:t>recibiendo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durante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la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pandemia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del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COVID-</a:t>
            </a:r>
            <a:r>
              <a:rPr lang="es-419" sz="1900" dirty="0" smtClean="0">
                <a:latin typeface="Calibri"/>
                <a:cs typeface="Calibri"/>
              </a:rPr>
              <a:t>19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para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ayudarles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comprar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alimentos.</a:t>
            </a:r>
            <a:endParaRPr lang="es-419" sz="1900" dirty="0" smtClean="0">
              <a:latin typeface="Calibri"/>
              <a:cs typeface="Calibri"/>
            </a:endParaRPr>
          </a:p>
          <a:p>
            <a:pPr marL="354965" marR="181610" indent="-342265">
              <a:lnSpc>
                <a:spcPct val="78900"/>
              </a:lnSpc>
              <a:spcBef>
                <a:spcPts val="9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900" dirty="0" smtClean="0">
                <a:latin typeface="Calibri"/>
                <a:cs typeface="Calibri"/>
              </a:rPr>
              <a:t>El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monto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del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beneficio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adicional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era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la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diferencia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entre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la</a:t>
            </a:r>
            <a:r>
              <a:rPr lang="es-419" sz="1900" spc="-25" dirty="0" smtClean="0">
                <a:latin typeface="Calibri"/>
                <a:cs typeface="Calibri"/>
              </a:rPr>
              <a:t> cantidad </a:t>
            </a:r>
            <a:r>
              <a:rPr lang="es-419" sz="1900" dirty="0" smtClean="0">
                <a:latin typeface="Calibri"/>
                <a:cs typeface="Calibri"/>
              </a:rPr>
              <a:t>asignada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un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hogar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y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la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cantidad de beneficio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máximo </a:t>
            </a:r>
            <a:r>
              <a:rPr lang="es-419" sz="1900" dirty="0" smtClean="0">
                <a:latin typeface="Calibri"/>
                <a:cs typeface="Calibri"/>
              </a:rPr>
              <a:t>para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la cantidad de personas en el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spc="-25" dirty="0" smtClean="0">
                <a:latin typeface="Calibri"/>
                <a:cs typeface="Calibri"/>
              </a:rPr>
              <a:t>hogar, </a:t>
            </a:r>
            <a:r>
              <a:rPr lang="es-419" sz="1900" dirty="0" smtClean="0">
                <a:latin typeface="Calibri"/>
                <a:cs typeface="Calibri"/>
              </a:rPr>
              <a:t>o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$95,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lo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que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fuera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mayor.</a:t>
            </a:r>
            <a:endParaRPr lang="es-419" sz="190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900" dirty="0" smtClean="0">
                <a:latin typeface="Calibri"/>
                <a:cs typeface="Calibri"/>
              </a:rPr>
              <a:t>A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partir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marzo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2023,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los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participantes recibirán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solo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sus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beneficios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regulares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FoodShare.</a:t>
            </a:r>
            <a:endParaRPr lang="es-419" sz="1900" dirty="0" smtClean="0">
              <a:latin typeface="Calibri"/>
              <a:cs typeface="Calibri"/>
            </a:endParaRPr>
          </a:p>
          <a:p>
            <a:pPr marL="354965" marR="5080" indent="-342265">
              <a:lnSpc>
                <a:spcPct val="78900"/>
              </a:lnSpc>
              <a:spcBef>
                <a:spcPts val="10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900" dirty="0" smtClean="0">
                <a:latin typeface="Calibri"/>
                <a:cs typeface="Calibri"/>
              </a:rPr>
              <a:t>El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estado</a:t>
            </a:r>
            <a:r>
              <a:rPr lang="es-419" sz="1900" spc="-35" dirty="0" smtClean="0">
                <a:latin typeface="Calibri"/>
                <a:cs typeface="Calibri"/>
              </a:rPr>
              <a:t> de Wisconsin </a:t>
            </a:r>
            <a:r>
              <a:rPr lang="es-419" sz="1900" dirty="0" smtClean="0">
                <a:latin typeface="Calibri"/>
                <a:cs typeface="Calibri"/>
              </a:rPr>
              <a:t>creó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conciencia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entre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los</a:t>
            </a:r>
            <a:r>
              <a:rPr lang="es-419" sz="1900" spc="-4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participantes</a:t>
            </a:r>
            <a:r>
              <a:rPr lang="es-419" sz="1900" spc="-4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través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notificaciones</a:t>
            </a:r>
            <a:r>
              <a:rPr lang="es-419" sz="1900" spc="-4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solidFill>
                  <a:schemeClr val="tx1"/>
                </a:solidFill>
                <a:latin typeface="Calibri"/>
                <a:cs typeface="Calibri"/>
              </a:rPr>
              <a:t>directas</a:t>
            </a:r>
            <a:r>
              <a:rPr lang="es-419" sz="1900" spc="-4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y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una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campaña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en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las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redes sociales.</a:t>
            </a:r>
            <a:endParaRPr lang="es-419" sz="19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900" dirty="0" smtClean="0">
                <a:solidFill>
                  <a:schemeClr val="tx1"/>
                </a:solidFill>
                <a:latin typeface="Calibri"/>
                <a:cs typeface="Calibri"/>
              </a:rPr>
              <a:t>Se enviaron cartas</a:t>
            </a:r>
            <a:r>
              <a:rPr lang="es-419" sz="1900" spc="-2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todos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los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participantes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FoodShare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partir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mediados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10" dirty="0" smtClean="0">
                <a:latin typeface="Calibri"/>
                <a:cs typeface="Calibri"/>
              </a:rPr>
              <a:t> enero.</a:t>
            </a:r>
            <a:endParaRPr lang="es-419" sz="1900" dirty="0" smtClean="0">
              <a:latin typeface="Calibri"/>
              <a:cs typeface="Calibri"/>
            </a:endParaRPr>
          </a:p>
          <a:p>
            <a:pPr marL="812165" marR="820419" lvl="1" indent="-342900">
              <a:lnSpc>
                <a:spcPct val="78900"/>
              </a:lnSpc>
              <a:spcBef>
                <a:spcPts val="60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900" dirty="0" smtClean="0">
                <a:solidFill>
                  <a:schemeClr val="tx1"/>
                </a:solidFill>
                <a:latin typeface="Calibri"/>
                <a:cs typeface="Calibri"/>
              </a:rPr>
              <a:t>Se enviaron correos</a:t>
            </a:r>
            <a:r>
              <a:rPr lang="es-419" sz="1900" spc="-4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900" dirty="0" smtClean="0">
                <a:solidFill>
                  <a:schemeClr val="tx1"/>
                </a:solidFill>
                <a:latin typeface="Calibri"/>
                <a:cs typeface="Calibri"/>
              </a:rPr>
              <a:t>electrónicos</a:t>
            </a:r>
            <a:r>
              <a:rPr lang="es-419" sz="1900" spc="-4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todos</a:t>
            </a:r>
            <a:r>
              <a:rPr lang="es-419" sz="1900" spc="-4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los</a:t>
            </a:r>
            <a:r>
              <a:rPr lang="es-419" sz="1900" spc="-4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participantes</a:t>
            </a:r>
            <a:r>
              <a:rPr lang="es-419" sz="1900" spc="-4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FoodShare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con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una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dirección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correo </a:t>
            </a:r>
            <a:r>
              <a:rPr lang="es-419" sz="1900" dirty="0" smtClean="0">
                <a:latin typeface="Calibri"/>
                <a:cs typeface="Calibri"/>
              </a:rPr>
              <a:t>electrónico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finales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enero</a:t>
            </a:r>
            <a:endParaRPr lang="es-419" sz="19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900" dirty="0" smtClean="0">
                <a:solidFill>
                  <a:schemeClr val="tx1"/>
                </a:solidFill>
                <a:latin typeface="Calibri"/>
                <a:cs typeface="Calibri"/>
              </a:rPr>
              <a:t>Se hicieron publicaciones en redes sociales tales como</a:t>
            </a:r>
            <a:r>
              <a:rPr lang="es-419" sz="1900" spc="-35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Facebook,</a:t>
            </a:r>
            <a:r>
              <a:rPr lang="es-419" sz="1900" spc="-40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Twitter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y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NextDoor</a:t>
            </a:r>
            <a:endParaRPr lang="es-419" sz="1900" dirty="0" smtClean="0">
              <a:latin typeface="Calibri"/>
              <a:cs typeface="Calibri"/>
            </a:endParaRPr>
          </a:p>
          <a:p>
            <a:pPr marL="354965" marR="273050" indent="-342265">
              <a:lnSpc>
                <a:spcPct val="81100"/>
              </a:lnSpc>
              <a:spcBef>
                <a:spcPts val="9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900" dirty="0" smtClean="0">
                <a:latin typeface="Calibri"/>
                <a:cs typeface="Calibri"/>
              </a:rPr>
              <a:t>Los participantes pueden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solicitar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una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audiencia de </a:t>
            </a:r>
            <a:r>
              <a:rPr lang="es-419" sz="1900" dirty="0" smtClean="0">
                <a:solidFill>
                  <a:schemeClr val="tx1"/>
                </a:solidFill>
                <a:latin typeface="Calibri"/>
                <a:cs typeface="Calibri"/>
              </a:rPr>
              <a:t>apelación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vinculada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la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finalización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su</a:t>
            </a:r>
            <a:r>
              <a:rPr lang="es-419" sz="1900" spc="-25" dirty="0" smtClean="0">
                <a:latin typeface="Calibri"/>
                <a:cs typeface="Calibri"/>
              </a:rPr>
              <a:t>s beneficios de </a:t>
            </a:r>
            <a:r>
              <a:rPr lang="es-419" sz="1900" dirty="0" smtClean="0">
                <a:latin typeface="Calibri"/>
                <a:cs typeface="Calibri"/>
              </a:rPr>
              <a:t>emergencia,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pero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el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alcance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la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audiencia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se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limitará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garantizar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que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su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monto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regular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FoodShare </a:t>
            </a:r>
            <a:r>
              <a:rPr lang="es-419" sz="1900" dirty="0" smtClean="0">
                <a:latin typeface="Calibri"/>
                <a:cs typeface="Calibri"/>
              </a:rPr>
              <a:t>sea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el correcto.</a:t>
            </a:r>
            <a:endParaRPr lang="es-419" sz="1900" dirty="0">
              <a:latin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45"/>
    </mc:Choice>
    <mc:Fallback xmlns="">
      <p:transition spd="slow" advTm="10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2968" y="327659"/>
            <a:ext cx="2527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CONDADO</a:t>
            </a:r>
            <a:r>
              <a:rPr spc="-20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spc="-20" dirty="0"/>
              <a:t>DANE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1000" y="685800"/>
            <a:ext cx="10509250" cy="6104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04925">
              <a:lnSpc>
                <a:spcPts val="232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DEPARTAMENTO</a:t>
            </a:r>
            <a:r>
              <a:rPr sz="2000" b="1" spc="-4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SERVICIOS</a:t>
            </a: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A58"/>
                </a:solidFill>
                <a:latin typeface="Arial"/>
                <a:cs typeface="Arial"/>
              </a:rPr>
              <a:t>HUMANOS</a:t>
            </a:r>
            <a:endParaRPr sz="2000" dirty="0">
              <a:latin typeface="Arial"/>
              <a:cs typeface="Arial"/>
            </a:endParaRPr>
          </a:p>
          <a:p>
            <a:pPr marL="1304925">
              <a:lnSpc>
                <a:spcPts val="2800"/>
              </a:lnSpc>
            </a:pP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Reversión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luego</a:t>
            </a:r>
            <a:r>
              <a:rPr sz="2400" spc="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del 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COVID-</a:t>
            </a:r>
            <a:r>
              <a:rPr sz="2400" spc="-25" dirty="0">
                <a:solidFill>
                  <a:srgbClr val="F7941D"/>
                </a:solidFill>
                <a:latin typeface="Century Gothic"/>
                <a:cs typeface="Century Gothic"/>
              </a:rPr>
              <a:t>19</a:t>
            </a:r>
            <a:endParaRPr sz="2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500" dirty="0">
              <a:latin typeface="Century Gothic"/>
              <a:cs typeface="Century Gothic"/>
            </a:endParaRPr>
          </a:p>
          <a:p>
            <a:pPr marL="3725545" marR="3003550" indent="-705485">
              <a:lnSpc>
                <a:spcPct val="117600"/>
              </a:lnSpc>
            </a:pPr>
            <a:r>
              <a:rPr sz="1700" b="1" i="1" dirty="0">
                <a:latin typeface="Calibri"/>
                <a:cs typeface="Calibri"/>
              </a:rPr>
              <a:t>Principales</a:t>
            </a:r>
            <a:r>
              <a:rPr sz="1700" b="1" i="1" spc="-40" dirty="0">
                <a:latin typeface="Calibri"/>
                <a:cs typeface="Calibri"/>
              </a:rPr>
              <a:t> </a:t>
            </a:r>
            <a:r>
              <a:rPr sz="1700" b="1" i="1" dirty="0">
                <a:latin typeface="Calibri"/>
                <a:cs typeface="Calibri"/>
              </a:rPr>
              <a:t>implicaciones</a:t>
            </a:r>
            <a:r>
              <a:rPr sz="1700" b="1" i="1" spc="-25" dirty="0">
                <a:latin typeface="Calibri"/>
                <a:cs typeface="Calibri"/>
              </a:rPr>
              <a:t> </a:t>
            </a:r>
            <a:r>
              <a:rPr sz="1700" b="1" i="1" dirty="0">
                <a:latin typeface="Calibri"/>
                <a:cs typeface="Calibri"/>
              </a:rPr>
              <a:t>para</a:t>
            </a:r>
            <a:r>
              <a:rPr sz="1700" b="1" i="1" spc="-25" dirty="0">
                <a:latin typeface="Calibri"/>
                <a:cs typeface="Calibri"/>
              </a:rPr>
              <a:t> </a:t>
            </a:r>
            <a:r>
              <a:rPr sz="1700" b="1" i="1" dirty="0">
                <a:latin typeface="Calibri"/>
                <a:cs typeface="Calibri"/>
              </a:rPr>
              <a:t>nuestra</a:t>
            </a:r>
            <a:r>
              <a:rPr sz="1700" b="1" i="1" spc="-25" dirty="0">
                <a:latin typeface="Calibri"/>
                <a:cs typeface="Calibri"/>
              </a:rPr>
              <a:t> </a:t>
            </a:r>
            <a:r>
              <a:rPr sz="1700" b="1" i="1" spc="-10" dirty="0">
                <a:latin typeface="Calibri"/>
                <a:cs typeface="Calibri"/>
              </a:rPr>
              <a:t>comunidad </a:t>
            </a:r>
            <a:r>
              <a:rPr sz="1700" b="1" i="1" dirty="0">
                <a:latin typeface="Calibri"/>
                <a:cs typeface="Calibri"/>
              </a:rPr>
              <a:t>Planes</a:t>
            </a:r>
            <a:r>
              <a:rPr sz="1700" b="1" i="1" spc="-5" dirty="0">
                <a:latin typeface="Calibri"/>
                <a:cs typeface="Calibri"/>
              </a:rPr>
              <a:t> </a:t>
            </a:r>
            <a:r>
              <a:rPr sz="1700" b="1" i="1" dirty="0">
                <a:latin typeface="Calibri"/>
                <a:cs typeface="Calibri"/>
              </a:rPr>
              <a:t>de</a:t>
            </a:r>
            <a:r>
              <a:rPr sz="1700" b="1" i="1" spc="-5" dirty="0">
                <a:latin typeface="Calibri"/>
                <a:cs typeface="Calibri"/>
              </a:rPr>
              <a:t> </a:t>
            </a:r>
            <a:r>
              <a:rPr sz="1700" b="1" i="1" dirty="0">
                <a:latin typeface="Calibri"/>
                <a:cs typeface="Calibri"/>
              </a:rPr>
              <a:t>reversión</a:t>
            </a:r>
            <a:r>
              <a:rPr sz="1700" b="1" i="1" spc="-5" dirty="0">
                <a:latin typeface="Calibri"/>
                <a:cs typeface="Calibri"/>
              </a:rPr>
              <a:t> </a:t>
            </a:r>
            <a:r>
              <a:rPr sz="1700" b="1" i="1" dirty="0">
                <a:latin typeface="Calibri"/>
                <a:cs typeface="Calibri"/>
              </a:rPr>
              <a:t>de </a:t>
            </a:r>
            <a:r>
              <a:rPr sz="1700" b="1" i="1" spc="-10" dirty="0">
                <a:latin typeface="Calibri"/>
                <a:cs typeface="Calibri"/>
              </a:rPr>
              <a:t>FoodShare:</a:t>
            </a:r>
            <a:endParaRPr sz="1700" dirty="0">
              <a:latin typeface="Calibri"/>
              <a:cs typeface="Calibri"/>
            </a:endParaRPr>
          </a:p>
          <a:p>
            <a:pPr marL="354965" marR="5080" indent="-342265">
              <a:lnSpc>
                <a:spcPct val="80400"/>
              </a:lnSpc>
              <a:spcBef>
                <a:spcPts val="89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900" dirty="0" smtClean="0">
                <a:latin typeface="Calibri"/>
                <a:cs typeface="Calibri"/>
              </a:rPr>
              <a:t>La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Administración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spc="-25" dirty="0" smtClean="0">
                <a:solidFill>
                  <a:schemeClr val="tx1"/>
                </a:solidFill>
                <a:latin typeface="Calibri"/>
                <a:cs typeface="Calibri"/>
              </a:rPr>
              <a:t>del Presidente </a:t>
            </a:r>
            <a:r>
              <a:rPr lang="es-419" sz="1900" dirty="0" smtClean="0">
                <a:latin typeface="Calibri"/>
                <a:cs typeface="Calibri"/>
              </a:rPr>
              <a:t>Biden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anunció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recientemente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el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11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mayo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como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la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fecha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oficial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finalización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25" dirty="0" smtClean="0">
                <a:latin typeface="Calibri"/>
                <a:cs typeface="Calibri"/>
              </a:rPr>
              <a:t> la </a:t>
            </a:r>
            <a:r>
              <a:rPr lang="es-419" sz="1900" dirty="0" smtClean="0">
                <a:latin typeface="Calibri"/>
                <a:cs typeface="Calibri"/>
              </a:rPr>
              <a:t>emergencia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salud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pública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(PHE).</a:t>
            </a:r>
            <a:r>
              <a:rPr lang="es-419" sz="1900" spc="36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La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fecha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la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emergencia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salud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pública</a:t>
            </a:r>
            <a:r>
              <a:rPr lang="es-419" sz="1900" spc="-30" dirty="0" smtClean="0">
                <a:latin typeface="Calibri"/>
                <a:cs typeface="Calibri"/>
              </a:rPr>
              <a:t> impacta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varias </a:t>
            </a:r>
            <a:r>
              <a:rPr lang="es-419" sz="1900" dirty="0" smtClean="0">
                <a:latin typeface="Calibri"/>
                <a:cs typeface="Calibri"/>
              </a:rPr>
              <a:t>políticas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FoodShare,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las cuales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vuelven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las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"reglas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antiguas"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el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mes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spc="-25" dirty="0" smtClean="0">
                <a:solidFill>
                  <a:schemeClr val="tx1"/>
                </a:solidFill>
                <a:latin typeface="Calibri"/>
                <a:cs typeface="Calibri"/>
              </a:rPr>
              <a:t>siguiente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la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finalización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spc="-25" dirty="0" smtClean="0">
                <a:latin typeface="Calibri"/>
                <a:cs typeface="Calibri"/>
              </a:rPr>
              <a:t>la </a:t>
            </a:r>
            <a:r>
              <a:rPr lang="es-419" sz="1900" dirty="0" smtClean="0">
                <a:latin typeface="Calibri"/>
                <a:cs typeface="Calibri"/>
              </a:rPr>
              <a:t>emergencia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salud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pública.</a:t>
            </a:r>
            <a:endParaRPr lang="es-419" sz="1900" dirty="0" smtClean="0">
              <a:latin typeface="Calibri"/>
              <a:cs typeface="Calibri"/>
            </a:endParaRPr>
          </a:p>
          <a:p>
            <a:pPr marL="355600" marR="19050" indent="-342900" algn="just">
              <a:lnSpc>
                <a:spcPct val="81100"/>
              </a:lnSpc>
              <a:spcBef>
                <a:spcPts val="960"/>
              </a:spcBef>
              <a:buFont typeface="Arial"/>
              <a:buChar char="•"/>
              <a:tabLst>
                <a:tab pos="355600" algn="l"/>
              </a:tabLst>
            </a:pPr>
            <a:r>
              <a:rPr lang="es-419" sz="1900" dirty="0" smtClean="0">
                <a:latin typeface="Calibri"/>
                <a:cs typeface="Calibri"/>
              </a:rPr>
              <a:t>Requisitos</a:t>
            </a:r>
            <a:r>
              <a:rPr lang="es-419" sz="1900" spc="-5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pruebas</a:t>
            </a:r>
            <a:r>
              <a:rPr lang="es-419" sz="1900" spc="-4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drogas</a:t>
            </a:r>
            <a:r>
              <a:rPr lang="es-419" sz="1900" spc="-4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para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personas</a:t>
            </a:r>
            <a:r>
              <a:rPr lang="es-419" sz="1900" spc="-4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condenadas</a:t>
            </a:r>
            <a:r>
              <a:rPr lang="es-419" sz="1900" spc="-4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por</a:t>
            </a:r>
            <a:r>
              <a:rPr lang="es-419" sz="1900" spc="-4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un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delito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grave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relacionado</a:t>
            </a:r>
            <a:r>
              <a:rPr lang="es-419" sz="1900" spc="-4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con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drogas: </a:t>
            </a:r>
            <a:r>
              <a:rPr lang="es-419" sz="1900" dirty="0" smtClean="0">
                <a:latin typeface="Calibri"/>
                <a:cs typeface="Calibri"/>
              </a:rPr>
              <a:t>A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los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nuevos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solicitantes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partir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del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12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junio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se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les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aplicarán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las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reglas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antiguas.</a:t>
            </a:r>
            <a:r>
              <a:rPr lang="es-419" sz="1900" spc="38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Si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hay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una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condena </a:t>
            </a:r>
            <a:r>
              <a:rPr lang="es-419" sz="1900" dirty="0" smtClean="0">
                <a:latin typeface="Calibri"/>
                <a:cs typeface="Calibri"/>
              </a:rPr>
              <a:t>por</a:t>
            </a:r>
            <a:r>
              <a:rPr lang="es-419" sz="1900" spc="-4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un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delito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grave,</a:t>
            </a:r>
            <a:r>
              <a:rPr lang="es-419" sz="1900" spc="-30" dirty="0" smtClean="0">
                <a:latin typeface="Calibri"/>
                <a:cs typeface="Calibri"/>
              </a:rPr>
              <a:t> el participante </a:t>
            </a:r>
            <a:r>
              <a:rPr lang="es-419" sz="1900" dirty="0" smtClean="0">
                <a:latin typeface="Calibri"/>
                <a:cs typeface="Calibri"/>
              </a:rPr>
              <a:t>se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tendrá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que</a:t>
            </a:r>
            <a:r>
              <a:rPr lang="es-419" sz="1900" spc="-20" dirty="0" smtClean="0">
                <a:latin typeface="Calibri"/>
                <a:cs typeface="Calibri"/>
              </a:rPr>
              <a:t> realizar </a:t>
            </a:r>
            <a:r>
              <a:rPr lang="es-419" sz="1900" dirty="0" smtClean="0">
                <a:latin typeface="Calibri"/>
                <a:cs typeface="Calibri"/>
              </a:rPr>
              <a:t>y</a:t>
            </a:r>
            <a:r>
              <a:rPr lang="es-419" sz="1900" spc="-25" dirty="0" smtClean="0">
                <a:latin typeface="Calibri"/>
                <a:cs typeface="Calibri"/>
              </a:rPr>
              <a:t> obtener un resultado negativo de la </a:t>
            </a:r>
            <a:r>
              <a:rPr lang="es-419" sz="1900" spc="-10" dirty="0" smtClean="0">
                <a:latin typeface="Calibri"/>
                <a:cs typeface="Calibri"/>
              </a:rPr>
              <a:t>prueba de drogas.</a:t>
            </a:r>
            <a:endParaRPr lang="es-419" sz="1900" dirty="0" smtClean="0">
              <a:latin typeface="Calibri"/>
              <a:cs typeface="Calibri"/>
            </a:endParaRPr>
          </a:p>
          <a:p>
            <a:pPr marL="354965" marR="196850" indent="-342265">
              <a:lnSpc>
                <a:spcPct val="78900"/>
              </a:lnSpc>
              <a:spcBef>
                <a:spcPts val="10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900" dirty="0" smtClean="0">
                <a:latin typeface="Calibri"/>
                <a:cs typeface="Calibri"/>
              </a:rPr>
              <a:t>A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los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participantes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existentes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FoodShare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se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les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volverán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aplicar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los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requisitos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pruebas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detección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drogas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cuando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pasen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por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una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renovación.</a:t>
            </a:r>
            <a:endParaRPr lang="es-419" sz="1900" dirty="0" smtClean="0">
              <a:latin typeface="Calibri"/>
              <a:cs typeface="Calibri"/>
            </a:endParaRPr>
          </a:p>
          <a:p>
            <a:pPr marL="354965" marR="614045" indent="-342265">
              <a:lnSpc>
                <a:spcPts val="1920"/>
              </a:lnSpc>
              <a:spcBef>
                <a:spcPts val="86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900" dirty="0" smtClean="0">
                <a:latin typeface="Calibri"/>
                <a:cs typeface="Calibri"/>
              </a:rPr>
              <a:t>Las</a:t>
            </a:r>
            <a:r>
              <a:rPr lang="es-419" sz="1900" spc="-4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extensiones</a:t>
            </a:r>
            <a:r>
              <a:rPr lang="es-419" sz="1900" spc="-4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temporales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elegibilidad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los</a:t>
            </a:r>
            <a:r>
              <a:rPr lang="es-419" sz="1900" spc="-4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estudiantes</a:t>
            </a:r>
            <a:r>
              <a:rPr lang="es-419" sz="1900" spc="-4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para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FoodShare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que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habían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estado </a:t>
            </a:r>
            <a:r>
              <a:rPr lang="es-419" sz="1900" dirty="0" smtClean="0">
                <a:latin typeface="Calibri"/>
                <a:cs typeface="Calibri"/>
              </a:rPr>
              <a:t>vigentes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debido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al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COVID-</a:t>
            </a:r>
            <a:r>
              <a:rPr lang="es-419" sz="1900" dirty="0" smtClean="0">
                <a:latin typeface="Calibri"/>
                <a:cs typeface="Calibri"/>
              </a:rPr>
              <a:t>19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también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cesarán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para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los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nuevos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solicitantes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partir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del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12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junio.</a:t>
            </a:r>
            <a:endParaRPr lang="es-419" sz="19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ts val="2035"/>
              </a:lnSpc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900" spc="-20" dirty="0" smtClean="0">
                <a:latin typeface="Calibri"/>
                <a:cs typeface="Calibri"/>
              </a:rPr>
              <a:t>Tener</a:t>
            </a:r>
            <a:r>
              <a:rPr lang="es-419" sz="1900" spc="-5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un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aporte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familiar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estimado</a:t>
            </a:r>
            <a:r>
              <a:rPr lang="es-419" sz="1900" spc="-4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spc="-25" dirty="0" smtClean="0">
                <a:latin typeface="Calibri"/>
                <a:cs typeface="Calibri"/>
              </a:rPr>
              <a:t>$0</a:t>
            </a:r>
            <a:endParaRPr lang="es-419" sz="19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ts val="2039"/>
              </a:lnSpc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900" dirty="0" smtClean="0">
                <a:latin typeface="Calibri"/>
                <a:cs typeface="Calibri"/>
              </a:rPr>
              <a:t>Ser</a:t>
            </a:r>
            <a:r>
              <a:rPr lang="es-419" sz="1900" spc="-3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elegible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para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participar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en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un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trabajo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financiado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por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el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estado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o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el</a:t>
            </a:r>
            <a:r>
              <a:rPr lang="es-419" sz="1900" spc="-1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gobierno</a:t>
            </a:r>
            <a:r>
              <a:rPr lang="es-419" sz="1900" spc="-20" dirty="0" smtClean="0">
                <a:latin typeface="Calibri"/>
                <a:cs typeface="Calibri"/>
              </a:rPr>
              <a:t> </a:t>
            </a:r>
            <a:r>
              <a:rPr lang="es-419" sz="1900" spc="-10" dirty="0" smtClean="0">
                <a:latin typeface="Calibri"/>
                <a:cs typeface="Calibri"/>
              </a:rPr>
              <a:t>federal</a:t>
            </a:r>
            <a:endParaRPr lang="es-419" sz="1900" dirty="0" smtClean="0">
              <a:latin typeface="Calibri"/>
              <a:cs typeface="Calibri"/>
            </a:endParaRPr>
          </a:p>
          <a:p>
            <a:pPr marL="354965" marR="1025525" indent="-342265">
              <a:lnSpc>
                <a:spcPts val="1900"/>
              </a:lnSpc>
              <a:spcBef>
                <a:spcPts val="9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900" dirty="0" smtClean="0">
                <a:latin typeface="Calibri"/>
                <a:cs typeface="Calibri"/>
              </a:rPr>
              <a:t>A los participantes actuales</a:t>
            </a:r>
            <a:r>
              <a:rPr lang="es-419" sz="1900" spc="-4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se</a:t>
            </a:r>
            <a:r>
              <a:rPr lang="es-419" sz="1900" spc="-25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les</a:t>
            </a:r>
            <a:r>
              <a:rPr lang="es-419" sz="1900" spc="-4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revertirán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estas</a:t>
            </a:r>
            <a:r>
              <a:rPr lang="es-419" sz="1900" spc="-4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extensiones</a:t>
            </a:r>
            <a:r>
              <a:rPr lang="es-419" sz="1900" spc="-4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pandémicas</a:t>
            </a:r>
            <a:r>
              <a:rPr lang="es-419" sz="1900" spc="-4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en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el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momento</a:t>
            </a:r>
            <a:r>
              <a:rPr lang="es-419" sz="1900" spc="-30" dirty="0" smtClean="0">
                <a:latin typeface="Calibri"/>
                <a:cs typeface="Calibri"/>
              </a:rPr>
              <a:t> </a:t>
            </a:r>
            <a:r>
              <a:rPr lang="es-419" sz="1900" dirty="0" smtClean="0">
                <a:latin typeface="Calibri"/>
                <a:cs typeface="Calibri"/>
              </a:rPr>
              <a:t>de</a:t>
            </a:r>
            <a:r>
              <a:rPr lang="es-419" sz="1900" spc="-25" dirty="0" smtClean="0">
                <a:latin typeface="Calibri"/>
                <a:cs typeface="Calibri"/>
              </a:rPr>
              <a:t> su </a:t>
            </a:r>
            <a:r>
              <a:rPr lang="es-419" sz="1900" spc="-10" dirty="0" smtClean="0">
                <a:latin typeface="Calibri"/>
                <a:cs typeface="Calibri"/>
              </a:rPr>
              <a:t>renovación.</a:t>
            </a:r>
            <a:endParaRPr lang="es-419" sz="1900" dirty="0">
              <a:latin typeface="Calibri"/>
              <a:cs typeface="Calibri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43"/>
    </mc:Choice>
    <mc:Fallback xmlns="">
      <p:transition spd="slow" advTm="93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2968" y="327659"/>
            <a:ext cx="2527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CONDADO</a:t>
            </a:r>
            <a:r>
              <a:rPr spc="-20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spc="-20" dirty="0"/>
              <a:t>DANE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0424" y="632459"/>
            <a:ext cx="10546080" cy="5855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04925">
              <a:lnSpc>
                <a:spcPts val="232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DEPARTAMENTO</a:t>
            </a:r>
            <a:r>
              <a:rPr sz="2000" b="1" spc="-4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SERVICIOS</a:t>
            </a: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A58"/>
                </a:solidFill>
                <a:latin typeface="Arial"/>
                <a:cs typeface="Arial"/>
              </a:rPr>
              <a:t>HUMANOS</a:t>
            </a:r>
            <a:endParaRPr sz="2000" dirty="0">
              <a:latin typeface="Arial"/>
              <a:cs typeface="Arial"/>
            </a:endParaRPr>
          </a:p>
          <a:p>
            <a:pPr marL="1304925">
              <a:lnSpc>
                <a:spcPts val="2800"/>
              </a:lnSpc>
            </a:pP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Reversión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luego</a:t>
            </a:r>
            <a:r>
              <a:rPr sz="2400" spc="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del 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COVID-</a:t>
            </a:r>
            <a:r>
              <a:rPr sz="2400" spc="-25" dirty="0">
                <a:solidFill>
                  <a:srgbClr val="F7941D"/>
                </a:solidFill>
                <a:latin typeface="Century Gothic"/>
                <a:cs typeface="Century Gothic"/>
              </a:rPr>
              <a:t>19</a:t>
            </a:r>
            <a:endParaRPr sz="2400" dirty="0">
              <a:latin typeface="Century Gothic"/>
              <a:cs typeface="Century Gothic"/>
            </a:endParaRPr>
          </a:p>
          <a:p>
            <a:pPr marL="3780154" marR="3412490" indent="-335915" algn="just">
              <a:lnSpc>
                <a:spcPct val="131400"/>
              </a:lnSpc>
              <a:spcBef>
                <a:spcPts val="1165"/>
              </a:spcBef>
            </a:pPr>
            <a:r>
              <a:rPr sz="1400" b="1" i="1" dirty="0">
                <a:latin typeface="Calibri"/>
                <a:cs typeface="Calibri"/>
              </a:rPr>
              <a:t>Principales</a:t>
            </a:r>
            <a:r>
              <a:rPr sz="1400" b="1" i="1" spc="-3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implicaciones</a:t>
            </a:r>
            <a:r>
              <a:rPr sz="1400" b="1" i="1" spc="-3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para</a:t>
            </a:r>
            <a:r>
              <a:rPr sz="1400" b="1" i="1" spc="-3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nuestra</a:t>
            </a:r>
            <a:r>
              <a:rPr sz="1400" b="1" i="1" spc="-30" dirty="0">
                <a:latin typeface="Calibri"/>
                <a:cs typeface="Calibri"/>
              </a:rPr>
              <a:t> </a:t>
            </a:r>
            <a:r>
              <a:rPr sz="1400" b="1" i="1" spc="-10" dirty="0">
                <a:latin typeface="Calibri"/>
                <a:cs typeface="Calibri"/>
              </a:rPr>
              <a:t>comunidad </a:t>
            </a:r>
            <a:r>
              <a:rPr sz="1400" b="1" i="1" dirty="0">
                <a:latin typeface="Calibri"/>
                <a:cs typeface="Calibri"/>
              </a:rPr>
              <a:t>Planes</a:t>
            </a:r>
            <a:r>
              <a:rPr sz="1400" b="1" i="1" spc="-2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de</a:t>
            </a:r>
            <a:r>
              <a:rPr sz="1400" b="1" i="1" spc="-20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reversión</a:t>
            </a:r>
            <a:r>
              <a:rPr sz="1400" b="1" i="1" spc="-20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de</a:t>
            </a:r>
            <a:r>
              <a:rPr sz="1400" b="1" i="1" spc="-20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servicios</a:t>
            </a:r>
            <a:r>
              <a:rPr sz="1400" b="1" i="1" spc="-20" dirty="0">
                <a:latin typeface="Calibri"/>
                <a:cs typeface="Calibri"/>
              </a:rPr>
              <a:t> </a:t>
            </a:r>
            <a:r>
              <a:rPr sz="1400" b="1" i="1" spc="-10" dirty="0">
                <a:latin typeface="Calibri"/>
                <a:cs typeface="Calibri"/>
              </a:rPr>
              <a:t>médicos:</a:t>
            </a:r>
            <a:endParaRPr sz="1400" dirty="0">
              <a:latin typeface="Calibri"/>
              <a:cs typeface="Calibri"/>
            </a:endParaRPr>
          </a:p>
          <a:p>
            <a:pPr marL="355600" marR="57785" indent="-342900" algn="just">
              <a:lnSpc>
                <a:spcPct val="100000"/>
              </a:lnSpc>
              <a:spcBef>
                <a:spcPts val="910"/>
              </a:spcBef>
              <a:buFont typeface="Arial"/>
              <a:buChar char="•"/>
              <a:tabLst>
                <a:tab pos="355600" algn="l"/>
              </a:tabLst>
            </a:pPr>
            <a:r>
              <a:rPr lang="es-419" sz="1500" dirty="0" smtClean="0">
                <a:latin typeface="Calibri"/>
                <a:cs typeface="Calibri"/>
              </a:rPr>
              <a:t>Las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personas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que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fueron elegibles para servicios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médicos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partir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del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18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marzo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2020</a:t>
            </a:r>
            <a:r>
              <a:rPr lang="es-419" sz="1500" spc="-1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hasta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el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31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marzo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2023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mantendrán</a:t>
            </a:r>
            <a:r>
              <a:rPr lang="es-419" sz="1500" dirty="0" smtClean="0">
                <a:latin typeface="Calibri"/>
                <a:cs typeface="Calibri"/>
              </a:rPr>
              <a:t> </a:t>
            </a:r>
            <a:r>
              <a:rPr lang="es-419" sz="1500" spc="-25" dirty="0" smtClean="0">
                <a:latin typeface="Calibri"/>
                <a:cs typeface="Calibri"/>
              </a:rPr>
              <a:t>la </a:t>
            </a:r>
            <a:r>
              <a:rPr lang="es-419" sz="1500" dirty="0" smtClean="0">
                <a:latin typeface="Calibri"/>
                <a:cs typeface="Calibri"/>
              </a:rPr>
              <a:t>elegibilidad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continua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para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los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servicios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médicos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hasta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que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se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produzca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una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err="1" smtClean="0">
                <a:latin typeface="Calibri"/>
                <a:cs typeface="Calibri"/>
              </a:rPr>
              <a:t>redeterminación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completa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elegibilidad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después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del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spc="-50" dirty="0" smtClean="0">
                <a:latin typeface="Calibri"/>
                <a:cs typeface="Calibri"/>
              </a:rPr>
              <a:t>1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1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abril</a:t>
            </a:r>
            <a:r>
              <a:rPr lang="es-419" sz="1500" spc="-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5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2023.</a:t>
            </a:r>
            <a:endParaRPr lang="es-419" sz="1500" dirty="0" smtClean="0">
              <a:latin typeface="Calibri"/>
              <a:cs typeface="Calibri"/>
            </a:endParaRPr>
          </a:p>
          <a:p>
            <a:pPr marL="354965" marR="536575" indent="-342265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500" dirty="0" smtClean="0">
                <a:latin typeface="Calibri"/>
                <a:cs typeface="Calibri"/>
              </a:rPr>
              <a:t>Los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participantes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cuyas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solicitudes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1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servicios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médicos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se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reciban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partir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del</a:t>
            </a:r>
            <a:r>
              <a:rPr lang="es-419" sz="1500" spc="-1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1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abril</a:t>
            </a:r>
            <a:r>
              <a:rPr lang="es-419" sz="1500" spc="-1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2023</a:t>
            </a:r>
            <a:r>
              <a:rPr lang="es-419" sz="1500" spc="-1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no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calificarán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para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la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elegibilidad </a:t>
            </a:r>
            <a:r>
              <a:rPr lang="es-419" sz="1500" dirty="0" smtClean="0">
                <a:latin typeface="Calibri"/>
                <a:cs typeface="Calibri"/>
              </a:rPr>
              <a:t>continua.</a:t>
            </a:r>
            <a:r>
              <a:rPr lang="es-419" sz="1500" spc="-4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Su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elegibilidad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se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determinará/mantendrá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utilizando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las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reglas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regulares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del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programa.</a:t>
            </a:r>
            <a:endParaRPr lang="es-419" sz="1500" dirty="0" smtClean="0">
              <a:latin typeface="Calibri"/>
              <a:cs typeface="Calibri"/>
            </a:endParaRPr>
          </a:p>
          <a:p>
            <a:pPr marL="354965" marR="376555" indent="-342265">
              <a:lnSpc>
                <a:spcPct val="100000"/>
              </a:lnSpc>
              <a:spcBef>
                <a:spcPts val="10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500" dirty="0" smtClean="0">
                <a:latin typeface="Calibri"/>
                <a:cs typeface="Calibri"/>
              </a:rPr>
              <a:t>Las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fechas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1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renovación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1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servicios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médicos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se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distribuyeron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en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un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periodo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1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12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meses,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desde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junio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2023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hasta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mayo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spc="-25" dirty="0" smtClean="0">
                <a:latin typeface="Calibri"/>
                <a:cs typeface="Calibri"/>
              </a:rPr>
              <a:t>de </a:t>
            </a:r>
            <a:r>
              <a:rPr lang="es-419" sz="1500" spc="-10" dirty="0" smtClean="0">
                <a:latin typeface="Calibri"/>
                <a:cs typeface="Calibri"/>
              </a:rPr>
              <a:t>2024.</a:t>
            </a:r>
            <a:endParaRPr lang="es-419" sz="15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500" dirty="0" smtClean="0">
                <a:latin typeface="Calibri"/>
                <a:cs typeface="Calibri"/>
              </a:rPr>
              <a:t>El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Consorcio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Capital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espera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tener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unas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10,000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renovaciones/mes.</a:t>
            </a:r>
            <a:endParaRPr lang="es-419" sz="1500" dirty="0" smtClean="0">
              <a:latin typeface="Calibri"/>
              <a:cs typeface="Calibri"/>
            </a:endParaRPr>
          </a:p>
          <a:p>
            <a:pPr marL="354965" marR="37465" indent="-342265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500" dirty="0" smtClean="0">
                <a:latin typeface="Calibri"/>
                <a:cs typeface="Calibri"/>
              </a:rPr>
              <a:t>Las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fechas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renovación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para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todos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los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grupos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asistencia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médica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se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alinearán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en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cada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caso.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Para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los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casos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que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tienen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FoodShare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spc="-50" dirty="0" smtClean="0">
                <a:latin typeface="Calibri"/>
                <a:cs typeface="Calibri"/>
              </a:rPr>
              <a:t>o </a:t>
            </a:r>
            <a:r>
              <a:rPr lang="es-419" sz="1500" dirty="0" smtClean="0">
                <a:latin typeface="Calibri"/>
                <a:cs typeface="Calibri"/>
              </a:rPr>
              <a:t>Wisconsin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Shares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Child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Care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además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los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servicios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médicos,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la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fecha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renovación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los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servicios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médicos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se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alineará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con</a:t>
            </a:r>
            <a:r>
              <a:rPr lang="es-419" sz="1500" spc="-5" dirty="0" smtClean="0">
                <a:latin typeface="Calibri"/>
                <a:cs typeface="Calibri"/>
              </a:rPr>
              <a:t> </a:t>
            </a:r>
            <a:r>
              <a:rPr lang="es-419" sz="1500" spc="-25" dirty="0" smtClean="0">
                <a:latin typeface="Calibri"/>
                <a:cs typeface="Calibri"/>
              </a:rPr>
              <a:t>la </a:t>
            </a:r>
            <a:r>
              <a:rPr lang="es-419" sz="1500" dirty="0" smtClean="0">
                <a:latin typeface="Calibri"/>
                <a:cs typeface="Calibri"/>
              </a:rPr>
              <a:t>fecha</a:t>
            </a:r>
            <a:r>
              <a:rPr lang="es-419" sz="1500" spc="-4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renovación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FoodShare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o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Child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Care,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cuando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sea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posible,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para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reducir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la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carga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renovación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para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los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participantes.</a:t>
            </a:r>
            <a:endParaRPr lang="es-419" sz="1500" dirty="0" smtClean="0">
              <a:latin typeface="Calibri"/>
              <a:cs typeface="Calibri"/>
            </a:endParaRPr>
          </a:p>
          <a:p>
            <a:pPr marL="354965" marR="5080" indent="-342265">
              <a:lnSpc>
                <a:spcPct val="100000"/>
              </a:lnSpc>
              <a:spcBef>
                <a:spcPts val="10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500" dirty="0" smtClean="0">
                <a:latin typeface="Calibri"/>
                <a:cs typeface="Calibri"/>
              </a:rPr>
              <a:t>Los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participantes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pueden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solidFill>
                  <a:schemeClr val="tx1"/>
                </a:solidFill>
                <a:latin typeface="Calibri"/>
                <a:cs typeface="Calibri"/>
              </a:rPr>
              <a:t>solicitar</a:t>
            </a:r>
            <a:r>
              <a:rPr lang="es-419" sz="1500" spc="-1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completar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voluntariamente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una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renovación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spc="-25" dirty="0" smtClean="0">
                <a:solidFill>
                  <a:schemeClr val="tx1"/>
                </a:solidFill>
                <a:latin typeface="Calibri"/>
                <a:cs typeface="Calibri"/>
              </a:rPr>
              <a:t>de manera </a:t>
            </a:r>
            <a:r>
              <a:rPr lang="es-419" sz="1500" dirty="0" smtClean="0">
                <a:latin typeface="Calibri"/>
                <a:cs typeface="Calibri"/>
              </a:rPr>
              <a:t>anticipada.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Recomendamos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encarecidamente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los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participantes </a:t>
            </a:r>
            <a:r>
              <a:rPr lang="es-419" sz="1500" dirty="0" smtClean="0">
                <a:latin typeface="Calibri"/>
                <a:cs typeface="Calibri"/>
              </a:rPr>
              <a:t>que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esperen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hasta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recibir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su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paquete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renovación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45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días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antes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la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fecha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vencimiento.</a:t>
            </a:r>
            <a:endParaRPr lang="es-419" sz="1500" dirty="0" smtClean="0">
              <a:latin typeface="Calibri"/>
              <a:cs typeface="Calibri"/>
            </a:endParaRPr>
          </a:p>
          <a:p>
            <a:pPr marL="354965" marR="260350" indent="-342265">
              <a:lnSpc>
                <a:spcPct val="100000"/>
              </a:lnSpc>
              <a:spcBef>
                <a:spcPts val="9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500" dirty="0" smtClean="0">
                <a:latin typeface="Calibri"/>
                <a:cs typeface="Calibri"/>
              </a:rPr>
              <a:t>Los</a:t>
            </a:r>
            <a:r>
              <a:rPr lang="es-419" sz="1500" spc="-4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participantes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que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renueven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antes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su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mes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renovación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programado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podrían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perder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la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cobertura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antes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lo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que</a:t>
            </a:r>
            <a:r>
              <a:rPr lang="es-419" sz="1500" spc="-20" dirty="0" smtClean="0">
                <a:latin typeface="Calibri"/>
                <a:cs typeface="Calibri"/>
              </a:rPr>
              <a:t> la </a:t>
            </a:r>
            <a:r>
              <a:rPr lang="es-419" sz="1500" dirty="0" smtClean="0">
                <a:latin typeface="Calibri"/>
                <a:cs typeface="Calibri"/>
              </a:rPr>
              <a:t>perderían</a:t>
            </a:r>
            <a:r>
              <a:rPr lang="es-419" sz="1500" spc="-25" dirty="0" smtClean="0">
                <a:latin typeface="Calibri"/>
                <a:cs typeface="Calibri"/>
              </a:rPr>
              <a:t> si </a:t>
            </a:r>
            <a:r>
              <a:rPr lang="es-419" sz="1500" dirty="0" smtClean="0">
                <a:latin typeface="Calibri"/>
                <a:cs typeface="Calibri"/>
              </a:rPr>
              <a:t>esperan</a:t>
            </a:r>
            <a:r>
              <a:rPr lang="es-419" sz="1500" spc="-4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hasta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la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fecha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renovación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programada.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Si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una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renovación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anticipada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da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como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resultado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el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cierre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o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la</a:t>
            </a:r>
            <a:r>
              <a:rPr lang="es-419" sz="1500" spc="-3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reducción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beneficios,</a:t>
            </a:r>
            <a:r>
              <a:rPr lang="es-419" sz="1500" spc="-3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el</a:t>
            </a:r>
            <a:r>
              <a:rPr lang="es-419" sz="1500" spc="-1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afiliado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no</a:t>
            </a:r>
            <a:r>
              <a:rPr lang="es-419" sz="1500" spc="-25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podrá</a:t>
            </a:r>
            <a:r>
              <a:rPr lang="es-419" sz="1500" spc="-1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cambiar</a:t>
            </a:r>
            <a:r>
              <a:rPr lang="es-419" sz="1500" spc="-1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de</a:t>
            </a:r>
            <a:r>
              <a:rPr lang="es-419" sz="1500" spc="-1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opinión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y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"anular</a:t>
            </a:r>
            <a:r>
              <a:rPr lang="es-419" sz="1500" spc="-10" dirty="0" smtClean="0">
                <a:latin typeface="Calibri"/>
                <a:cs typeface="Calibri"/>
              </a:rPr>
              <a:t> </a:t>
            </a:r>
            <a:r>
              <a:rPr lang="es-419" sz="1500" dirty="0" smtClean="0">
                <a:latin typeface="Calibri"/>
                <a:cs typeface="Calibri"/>
              </a:rPr>
              <a:t>la</a:t>
            </a:r>
            <a:r>
              <a:rPr lang="es-419" sz="1500" spc="-20" dirty="0" smtClean="0">
                <a:latin typeface="Calibri"/>
                <a:cs typeface="Calibri"/>
              </a:rPr>
              <a:t> </a:t>
            </a:r>
            <a:r>
              <a:rPr lang="es-419" sz="1500" spc="-10" dirty="0" smtClean="0">
                <a:latin typeface="Calibri"/>
                <a:cs typeface="Calibri"/>
              </a:rPr>
              <a:t>renovación".</a:t>
            </a:r>
            <a:endParaRPr lang="es-419" sz="1500" dirty="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32"/>
    </mc:Choice>
    <mc:Fallback xmlns="">
      <p:transition spd="slow" advTm="141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2968" y="327659"/>
            <a:ext cx="2527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CONDADO</a:t>
            </a:r>
            <a:r>
              <a:rPr spc="-20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spc="-20" dirty="0"/>
              <a:t>DANE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0424" y="632459"/>
            <a:ext cx="10470515" cy="5828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04925">
              <a:lnSpc>
                <a:spcPts val="232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DEPARTAMENTO</a:t>
            </a:r>
            <a:r>
              <a:rPr sz="2000" b="1" spc="-4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SERVICIOS</a:t>
            </a: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A58"/>
                </a:solidFill>
                <a:latin typeface="Arial"/>
                <a:cs typeface="Arial"/>
              </a:rPr>
              <a:t>HUMANOS</a:t>
            </a:r>
            <a:endParaRPr sz="2000" dirty="0">
              <a:latin typeface="Arial"/>
              <a:cs typeface="Arial"/>
            </a:endParaRPr>
          </a:p>
          <a:p>
            <a:pPr marL="1304925">
              <a:lnSpc>
                <a:spcPts val="2800"/>
              </a:lnSpc>
            </a:pP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Reversión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de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la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salud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pública</a:t>
            </a:r>
            <a:endParaRPr sz="2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2300" dirty="0">
              <a:latin typeface="Century Gothic"/>
              <a:cs typeface="Century Gothic"/>
            </a:endParaRPr>
          </a:p>
          <a:p>
            <a:pPr marL="3091815" marR="2599690" indent="-474980">
              <a:lnSpc>
                <a:spcPct val="134000"/>
              </a:lnSpc>
              <a:spcBef>
                <a:spcPts val="5"/>
              </a:spcBef>
            </a:pPr>
            <a:r>
              <a:rPr sz="2000" b="1" i="1" dirty="0">
                <a:latin typeface="Calibri"/>
                <a:cs typeface="Calibri"/>
              </a:rPr>
              <a:t>Principales</a:t>
            </a:r>
            <a:r>
              <a:rPr sz="2000" b="1" i="1" spc="-6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implicaciones</a:t>
            </a:r>
            <a:r>
              <a:rPr sz="2000" b="1" i="1" spc="-5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para</a:t>
            </a:r>
            <a:r>
              <a:rPr sz="2000" b="1" i="1" spc="-5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nuestra</a:t>
            </a:r>
            <a:r>
              <a:rPr sz="2000" b="1" i="1" spc="-50" dirty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comunidad </a:t>
            </a:r>
            <a:r>
              <a:rPr sz="2000" b="1" i="1" dirty="0">
                <a:latin typeface="Calibri"/>
                <a:cs typeface="Calibri"/>
              </a:rPr>
              <a:t>Planes</a:t>
            </a:r>
            <a:r>
              <a:rPr sz="2000" b="1" i="1" spc="-4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de</a:t>
            </a:r>
            <a:r>
              <a:rPr sz="2000" b="1" i="1" spc="-2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reversión</a:t>
            </a:r>
            <a:r>
              <a:rPr sz="2000" b="1" i="1" spc="-3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de</a:t>
            </a:r>
            <a:r>
              <a:rPr sz="2000" b="1" i="1" spc="-2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servicios</a:t>
            </a:r>
            <a:r>
              <a:rPr sz="2000" b="1" i="1" spc="-25" dirty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médicos:</a:t>
            </a:r>
            <a:endParaRPr sz="2000" dirty="0">
              <a:latin typeface="Calibri"/>
              <a:cs typeface="Calibri"/>
            </a:endParaRPr>
          </a:p>
          <a:p>
            <a:pPr marL="354965" marR="756920" indent="-342265">
              <a:lnSpc>
                <a:spcPts val="1800"/>
              </a:lnSpc>
              <a:spcBef>
                <a:spcPts val="20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600" spc="-20" dirty="0" smtClean="0">
                <a:latin typeface="Calibri"/>
                <a:cs typeface="Calibri"/>
              </a:rPr>
              <a:t>Todos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los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participantes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servicios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médicos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recibirán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una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carta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que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les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informará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la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fecha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renovación </a:t>
            </a:r>
            <a:r>
              <a:rPr lang="es-419" sz="1600" dirty="0" smtClean="0">
                <a:latin typeface="Calibri"/>
                <a:cs typeface="Calibri"/>
              </a:rPr>
              <a:t>asignada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para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su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hogar.</a:t>
            </a:r>
            <a:endParaRPr lang="es-419" sz="1600" dirty="0" smtClean="0">
              <a:latin typeface="Calibri"/>
              <a:cs typeface="Calibri"/>
            </a:endParaRPr>
          </a:p>
          <a:p>
            <a:pPr marL="812165" marR="76835" lvl="1" indent="-342265">
              <a:lnSpc>
                <a:spcPts val="1700"/>
              </a:lnSpc>
              <a:spcBef>
                <a:spcPts val="49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DHS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enviará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aproximadamente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900,000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cartas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durante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el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mes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marzo.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Los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participantes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pueden anticipar recibirlas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desde </a:t>
            </a:r>
            <a:r>
              <a:rPr lang="es-419" sz="1600" dirty="0" smtClean="0">
                <a:latin typeface="Calibri"/>
                <a:cs typeface="Calibri"/>
              </a:rPr>
              <a:t>mediados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marzo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hasta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principios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15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abril.</a:t>
            </a:r>
            <a:endParaRPr lang="es-419" sz="16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Una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copia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esta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carta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estará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disponible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en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las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cuentas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ACCESS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los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participantes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el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6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marzo.</a:t>
            </a:r>
            <a:endParaRPr lang="es-419" sz="16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Consorcio Capital</a:t>
            </a:r>
            <a:r>
              <a:rPr lang="es-419" sz="1600" spc="-4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espera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que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alrededor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120,000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participantes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reciban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esta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carta.</a:t>
            </a:r>
            <a:endParaRPr lang="es-419" sz="1600" dirty="0" smtClean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29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600" i="1" dirty="0" smtClean="0">
                <a:latin typeface="Calibri"/>
                <a:cs typeface="Calibri"/>
              </a:rPr>
              <a:t>Es</a:t>
            </a:r>
            <a:r>
              <a:rPr lang="es-419" sz="1600" i="1" spc="-30" dirty="0" smtClean="0">
                <a:latin typeface="Calibri"/>
                <a:cs typeface="Calibri"/>
              </a:rPr>
              <a:t> </a:t>
            </a:r>
            <a:r>
              <a:rPr lang="es-419" sz="1600" i="1" dirty="0" smtClean="0">
                <a:latin typeface="Calibri"/>
                <a:cs typeface="Calibri"/>
              </a:rPr>
              <a:t>fundamental</a:t>
            </a:r>
            <a:r>
              <a:rPr lang="es-419" sz="1600" i="1" spc="-30" dirty="0" smtClean="0">
                <a:latin typeface="Calibri"/>
                <a:cs typeface="Calibri"/>
              </a:rPr>
              <a:t> </a:t>
            </a:r>
            <a:r>
              <a:rPr lang="es-419" sz="1600" i="1" dirty="0" smtClean="0">
                <a:latin typeface="Calibri"/>
                <a:cs typeface="Calibri"/>
              </a:rPr>
              <a:t>que</a:t>
            </a:r>
            <a:r>
              <a:rPr lang="es-419" sz="1600" i="1" spc="-20" dirty="0" smtClean="0">
                <a:latin typeface="Calibri"/>
                <a:cs typeface="Calibri"/>
              </a:rPr>
              <a:t> </a:t>
            </a:r>
            <a:r>
              <a:rPr lang="es-419" sz="1600" i="1" dirty="0" smtClean="0">
                <a:latin typeface="Calibri"/>
                <a:cs typeface="Calibri"/>
              </a:rPr>
              <a:t>los</a:t>
            </a:r>
            <a:r>
              <a:rPr lang="es-419" sz="1600" i="1" spc="-20" dirty="0" smtClean="0">
                <a:latin typeface="Calibri"/>
                <a:cs typeface="Calibri"/>
              </a:rPr>
              <a:t> </a:t>
            </a:r>
            <a:r>
              <a:rPr lang="es-419" sz="1600" i="1" dirty="0" smtClean="0">
                <a:latin typeface="Calibri"/>
                <a:cs typeface="Calibri"/>
              </a:rPr>
              <a:t>participantes</a:t>
            </a:r>
            <a:r>
              <a:rPr lang="es-419" sz="1600" i="1" spc="-20" dirty="0" smtClean="0">
                <a:latin typeface="Calibri"/>
                <a:cs typeface="Calibri"/>
              </a:rPr>
              <a:t> </a:t>
            </a:r>
            <a:r>
              <a:rPr lang="es-419" sz="1600" i="1" dirty="0" smtClean="0">
                <a:latin typeface="Calibri"/>
                <a:cs typeface="Calibri"/>
              </a:rPr>
              <a:t>lean</a:t>
            </a:r>
            <a:r>
              <a:rPr lang="es-419" sz="1600" i="1" spc="-15" dirty="0" smtClean="0">
                <a:latin typeface="Calibri"/>
                <a:cs typeface="Calibri"/>
              </a:rPr>
              <a:t> </a:t>
            </a:r>
            <a:r>
              <a:rPr lang="es-419" sz="1600" i="1" dirty="0" smtClean="0">
                <a:latin typeface="Calibri"/>
                <a:cs typeface="Calibri"/>
              </a:rPr>
              <a:t>y</a:t>
            </a:r>
            <a:r>
              <a:rPr lang="es-419" sz="1600" i="1" spc="-25" dirty="0" smtClean="0">
                <a:latin typeface="Calibri"/>
                <a:cs typeface="Calibri"/>
              </a:rPr>
              <a:t> </a:t>
            </a:r>
            <a:r>
              <a:rPr lang="es-419" sz="1600" i="1" dirty="0" smtClean="0">
                <a:latin typeface="Calibri"/>
                <a:cs typeface="Calibri"/>
              </a:rPr>
              <a:t>conserven</a:t>
            </a:r>
            <a:r>
              <a:rPr lang="es-419" sz="1600" i="1" spc="-20" dirty="0" smtClean="0">
                <a:latin typeface="Calibri"/>
                <a:cs typeface="Calibri"/>
              </a:rPr>
              <a:t> </a:t>
            </a:r>
            <a:r>
              <a:rPr lang="es-419" sz="1600" i="1" dirty="0" smtClean="0">
                <a:latin typeface="Calibri"/>
                <a:cs typeface="Calibri"/>
              </a:rPr>
              <a:t>esta</a:t>
            </a:r>
            <a:r>
              <a:rPr lang="es-419" sz="1600" i="1" spc="-15" dirty="0" smtClean="0">
                <a:latin typeface="Calibri"/>
                <a:cs typeface="Calibri"/>
              </a:rPr>
              <a:t> </a:t>
            </a:r>
            <a:r>
              <a:rPr lang="es-419" sz="1600" i="1" dirty="0" smtClean="0">
                <a:latin typeface="Calibri"/>
                <a:cs typeface="Calibri"/>
              </a:rPr>
              <a:t>carta</a:t>
            </a:r>
            <a:r>
              <a:rPr lang="es-419" sz="1600" i="1" spc="-20" dirty="0" smtClean="0">
                <a:latin typeface="Calibri"/>
                <a:cs typeface="Calibri"/>
              </a:rPr>
              <a:t> </a:t>
            </a:r>
            <a:r>
              <a:rPr lang="es-419" sz="1600" i="1" dirty="0" smtClean="0">
                <a:latin typeface="Calibri"/>
                <a:cs typeface="Calibri"/>
              </a:rPr>
              <a:t>para</a:t>
            </a:r>
            <a:r>
              <a:rPr lang="es-419" sz="1600" i="1" spc="-20" dirty="0" smtClean="0">
                <a:latin typeface="Calibri"/>
                <a:cs typeface="Calibri"/>
              </a:rPr>
              <a:t> </a:t>
            </a:r>
            <a:r>
              <a:rPr lang="es-419" sz="1600" i="1" dirty="0" smtClean="0">
                <a:latin typeface="Calibri"/>
                <a:cs typeface="Calibri"/>
              </a:rPr>
              <a:t>su</a:t>
            </a:r>
            <a:r>
              <a:rPr lang="es-419" sz="1600" i="1" spc="-15" dirty="0" smtClean="0">
                <a:latin typeface="Calibri"/>
                <a:cs typeface="Calibri"/>
              </a:rPr>
              <a:t> </a:t>
            </a:r>
            <a:r>
              <a:rPr lang="es-419" sz="1600" i="1" spc="-10" dirty="0" smtClean="0">
                <a:latin typeface="Calibri"/>
                <a:cs typeface="Calibri"/>
              </a:rPr>
              <a:t>referencia.</a:t>
            </a:r>
            <a:endParaRPr lang="es-419" sz="1600" dirty="0" smtClean="0">
              <a:latin typeface="Calibri"/>
              <a:cs typeface="Calibri"/>
            </a:endParaRPr>
          </a:p>
          <a:p>
            <a:pPr marL="354965" marR="5080" indent="-342265">
              <a:lnSpc>
                <a:spcPts val="1800"/>
              </a:lnSpc>
              <a:spcBef>
                <a:spcPts val="9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Los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paquetes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oficiales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renovación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se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enviarán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por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correo</a:t>
            </a:r>
            <a:r>
              <a:rPr lang="es-419" sz="1600" spc="-15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aproximadamente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45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días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antes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la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fecha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vencimiento</a:t>
            </a:r>
            <a:r>
              <a:rPr lang="es-419" sz="1600" spc="-15" dirty="0" smtClean="0">
                <a:latin typeface="Calibri"/>
                <a:cs typeface="Calibri"/>
              </a:rPr>
              <a:t> </a:t>
            </a:r>
            <a:r>
              <a:rPr lang="es-419" sz="1600" spc="-25" dirty="0" smtClean="0">
                <a:latin typeface="Calibri"/>
                <a:cs typeface="Calibri"/>
              </a:rPr>
              <a:t>de </a:t>
            </a:r>
            <a:r>
              <a:rPr lang="es-419" sz="1600" dirty="0" smtClean="0">
                <a:latin typeface="Calibri"/>
                <a:cs typeface="Calibri"/>
              </a:rPr>
              <a:t>la</a:t>
            </a:r>
            <a:r>
              <a:rPr lang="es-419" sz="1600" spc="-6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renovación</a:t>
            </a:r>
            <a:r>
              <a:rPr lang="es-419" sz="1600" spc="-5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(práctica</a:t>
            </a:r>
            <a:r>
              <a:rPr lang="es-419" sz="1600" spc="-50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habitual).</a:t>
            </a:r>
            <a:endParaRPr lang="es-419" sz="1600" dirty="0" smtClean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Los</a:t>
            </a:r>
            <a:r>
              <a:rPr lang="es-419" sz="1600" spc="-5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participantes</a:t>
            </a:r>
            <a:r>
              <a:rPr lang="es-419" sz="1600" spc="-4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también</a:t>
            </a:r>
            <a:r>
              <a:rPr lang="es-419" sz="1600" spc="-4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recibirán</a:t>
            </a:r>
            <a:r>
              <a:rPr lang="es-419" sz="1600" spc="-4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correos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electrónicos/mensajes</a:t>
            </a:r>
            <a:r>
              <a:rPr lang="es-419" sz="1600" spc="-4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texto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durante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el</a:t>
            </a:r>
            <a:r>
              <a:rPr lang="es-419" sz="1600" spc="-4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proceso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renovación.</a:t>
            </a:r>
            <a:endParaRPr lang="es-419" sz="1600" dirty="0" smtClean="0">
              <a:latin typeface="Calibri"/>
              <a:cs typeface="Calibri"/>
            </a:endParaRPr>
          </a:p>
          <a:p>
            <a:pPr marL="812165" marR="817880" lvl="1" indent="-342265">
              <a:lnSpc>
                <a:spcPts val="1680"/>
              </a:lnSpc>
              <a:spcBef>
                <a:spcPts val="54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~90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días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antes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la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fecha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renovación,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se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les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recordará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los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afiliados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que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actualicen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sus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direcciones</a:t>
            </a:r>
            <a:r>
              <a:rPr lang="es-419" sz="1600" spc="-15" dirty="0" smtClean="0">
                <a:latin typeface="Calibri"/>
                <a:cs typeface="Calibri"/>
              </a:rPr>
              <a:t> </a:t>
            </a:r>
            <a:r>
              <a:rPr lang="es-419" sz="1600" spc="-20" dirty="0" smtClean="0">
                <a:latin typeface="Calibri"/>
                <a:cs typeface="Calibri"/>
              </a:rPr>
              <a:t>para </a:t>
            </a:r>
            <a:r>
              <a:rPr lang="es-419" sz="1600" dirty="0" smtClean="0">
                <a:latin typeface="Calibri"/>
                <a:cs typeface="Calibri"/>
              </a:rPr>
              <a:t>asegurarse</a:t>
            </a:r>
            <a:r>
              <a:rPr lang="es-419" sz="1600" spc="-4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que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reciban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su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paquete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renovación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por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correo</a:t>
            </a:r>
            <a:endParaRPr lang="es-419" sz="1600" dirty="0" smtClean="0">
              <a:latin typeface="Calibri"/>
              <a:cs typeface="Calibri"/>
            </a:endParaRPr>
          </a:p>
          <a:p>
            <a:pPr marL="812165" marR="567055" lvl="1" indent="-342265">
              <a:lnSpc>
                <a:spcPts val="1700"/>
              </a:lnSpc>
              <a:spcBef>
                <a:spcPts val="60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s-419" sz="1600" dirty="0" smtClean="0">
                <a:latin typeface="Calibri"/>
                <a:cs typeface="Calibri"/>
              </a:rPr>
              <a:t>~40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días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antes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la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fecha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de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renovación,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se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spc="-10" dirty="0" smtClean="0">
                <a:latin typeface="Calibri"/>
                <a:cs typeface="Calibri"/>
              </a:rPr>
              <a:t>recordará</a:t>
            </a:r>
            <a:r>
              <a:rPr lang="es-419" sz="1600" spc="-3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los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afiliados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que</a:t>
            </a:r>
            <a:r>
              <a:rPr lang="es-419" sz="1600" spc="-25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renueven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para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reforzar</a:t>
            </a:r>
            <a:r>
              <a:rPr lang="es-419" sz="1600" spc="-2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el</a:t>
            </a:r>
            <a:r>
              <a:rPr lang="es-419" sz="1600" spc="-30" dirty="0" smtClean="0">
                <a:latin typeface="Calibri"/>
                <a:cs typeface="Calibri"/>
              </a:rPr>
              <a:t> </a:t>
            </a:r>
            <a:r>
              <a:rPr lang="es-419" sz="1600" dirty="0" smtClean="0">
                <a:latin typeface="Calibri"/>
                <a:cs typeface="Calibri"/>
              </a:rPr>
              <a:t>paquete</a:t>
            </a:r>
            <a:r>
              <a:rPr lang="es-419" sz="1600" spc="-25" dirty="0" smtClean="0">
                <a:latin typeface="Calibri"/>
                <a:cs typeface="Calibri"/>
              </a:rPr>
              <a:t> de </a:t>
            </a:r>
            <a:r>
              <a:rPr lang="es-419" sz="1600" spc="-10" dirty="0" smtClean="0">
                <a:latin typeface="Calibri"/>
                <a:cs typeface="Calibri"/>
              </a:rPr>
              <a:t>renovación.</a:t>
            </a:r>
            <a:endParaRPr lang="es-419" sz="1600" dirty="0">
              <a:latin typeface="Calibri"/>
              <a:cs typeface="Calibri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39"/>
    </mc:Choice>
    <mc:Fallback xmlns="">
      <p:transition spd="slow" advTm="92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2968" y="327659"/>
            <a:ext cx="2527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CONDADO</a:t>
            </a:r>
            <a:r>
              <a:rPr spc="-20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spc="-20" dirty="0"/>
              <a:t>DANE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0424" y="632459"/>
            <a:ext cx="10322560" cy="433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04925">
              <a:lnSpc>
                <a:spcPts val="232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DEPARTAMENTO</a:t>
            </a:r>
            <a:r>
              <a:rPr sz="2000" b="1" spc="-4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SERVICIOS</a:t>
            </a: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A58"/>
                </a:solidFill>
                <a:latin typeface="Arial"/>
                <a:cs typeface="Arial"/>
              </a:rPr>
              <a:t>HUMANOS</a:t>
            </a:r>
            <a:endParaRPr sz="2000" dirty="0">
              <a:latin typeface="Arial"/>
              <a:cs typeface="Arial"/>
            </a:endParaRPr>
          </a:p>
          <a:p>
            <a:pPr marL="1304925">
              <a:lnSpc>
                <a:spcPts val="2800"/>
              </a:lnSpc>
            </a:pP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Reversión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de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la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salud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pública</a:t>
            </a:r>
            <a:endParaRPr sz="2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2300" dirty="0">
              <a:latin typeface="Century Gothic"/>
              <a:cs typeface="Century Gothic"/>
            </a:endParaRPr>
          </a:p>
          <a:p>
            <a:pPr marL="3091815" marR="2451735" indent="-474980">
              <a:lnSpc>
                <a:spcPct val="134000"/>
              </a:lnSpc>
              <a:spcBef>
                <a:spcPts val="5"/>
              </a:spcBef>
            </a:pPr>
            <a:r>
              <a:rPr sz="2000" b="1" i="1" dirty="0">
                <a:latin typeface="Calibri"/>
                <a:cs typeface="Calibri"/>
              </a:rPr>
              <a:t>Principales</a:t>
            </a:r>
            <a:r>
              <a:rPr sz="2000" b="1" i="1" spc="-6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implicaciones</a:t>
            </a:r>
            <a:r>
              <a:rPr sz="2000" b="1" i="1" spc="-5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para</a:t>
            </a:r>
            <a:r>
              <a:rPr sz="2000" b="1" i="1" spc="-5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nuestra</a:t>
            </a:r>
            <a:r>
              <a:rPr sz="2000" b="1" i="1" spc="-50" dirty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comunidad </a:t>
            </a:r>
            <a:r>
              <a:rPr sz="2000" b="1" i="1" dirty="0">
                <a:latin typeface="Calibri"/>
                <a:cs typeface="Calibri"/>
              </a:rPr>
              <a:t>Planes</a:t>
            </a:r>
            <a:r>
              <a:rPr sz="2000" b="1" i="1" spc="-4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de</a:t>
            </a:r>
            <a:r>
              <a:rPr sz="2000" b="1" i="1" spc="-2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reversión</a:t>
            </a:r>
            <a:r>
              <a:rPr sz="2000" b="1" i="1" spc="-3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de</a:t>
            </a:r>
            <a:r>
              <a:rPr sz="2000" b="1" i="1" spc="-2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servicios</a:t>
            </a:r>
            <a:r>
              <a:rPr sz="2000" b="1" i="1" spc="-25" dirty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médicos: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400" dirty="0">
              <a:latin typeface="Calibri"/>
              <a:cs typeface="Calibri"/>
            </a:endParaRPr>
          </a:p>
          <a:p>
            <a:pPr marL="354965" marR="21590" indent="-342265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Algunos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participantes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deberán presentar</a:t>
            </a:r>
            <a:r>
              <a:rPr lang="es-419" sz="2000" spc="-20" dirty="0" smtClean="0">
                <a:latin typeface="Calibri"/>
                <a:cs typeface="Calibri"/>
              </a:rPr>
              <a:t> una nueva </a:t>
            </a:r>
            <a:r>
              <a:rPr lang="es-419" sz="2000" dirty="0" smtClean="0">
                <a:latin typeface="Calibri"/>
                <a:cs typeface="Calibri"/>
              </a:rPr>
              <a:t>solicitud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antes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del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31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mayo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2023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que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spc="-25" dirty="0" smtClean="0">
                <a:latin typeface="Calibri"/>
                <a:cs typeface="Calibri"/>
              </a:rPr>
              <a:t>se </a:t>
            </a:r>
            <a:r>
              <a:rPr lang="es-419" sz="2000" dirty="0" smtClean="0">
                <a:latin typeface="Calibri"/>
                <a:cs typeface="Calibri"/>
              </a:rPr>
              <a:t>vuelva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determinar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su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elegibilidad.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estos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participantes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les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ha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extendido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manualmente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spc="-25" dirty="0" smtClean="0">
                <a:latin typeface="Calibri"/>
                <a:cs typeface="Calibri"/>
              </a:rPr>
              <a:t>su </a:t>
            </a:r>
            <a:r>
              <a:rPr lang="es-419" sz="2000" dirty="0" smtClean="0">
                <a:latin typeface="Calibri"/>
                <a:cs typeface="Calibri"/>
              </a:rPr>
              <a:t>elegibilidad</a:t>
            </a:r>
            <a:r>
              <a:rPr lang="es-419" sz="2000" spc="-5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continua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interChange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(ForwardHealth)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y</a:t>
            </a:r>
            <a:r>
              <a:rPr lang="es-419" sz="2000" spc="-4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deben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volver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presentar</a:t>
            </a:r>
            <a:r>
              <a:rPr lang="es-419" sz="2000" spc="-3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una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solicitud </a:t>
            </a:r>
            <a:r>
              <a:rPr lang="es-419" sz="2000" dirty="0" smtClean="0">
                <a:latin typeface="Calibri"/>
                <a:cs typeface="Calibri"/>
              </a:rPr>
              <a:t>para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que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determine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su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elegibilidad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través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del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sistema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CARES.</a:t>
            </a:r>
            <a:endParaRPr lang="es-419" sz="2000" dirty="0" smtClean="0">
              <a:latin typeface="Calibri"/>
              <a:cs typeface="Calibri"/>
            </a:endParaRPr>
          </a:p>
          <a:p>
            <a:pPr marL="354965" marR="5080" indent="-342265">
              <a:lnSpc>
                <a:spcPct val="100000"/>
              </a:lnSpc>
              <a:spcBef>
                <a:spcPts val="9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s-419" sz="2000" dirty="0" smtClean="0">
                <a:latin typeface="Calibri"/>
                <a:cs typeface="Calibri"/>
              </a:rPr>
              <a:t>Alrededor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12,000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casos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en</a:t>
            </a:r>
            <a:r>
              <a:rPr lang="es-419" sz="2000" spc="-25" dirty="0" smtClean="0">
                <a:latin typeface="Calibri"/>
                <a:cs typeface="Calibri"/>
              </a:rPr>
              <a:t>  el Consorcio </a:t>
            </a:r>
            <a:r>
              <a:rPr lang="es-419" sz="2000" dirty="0" smtClean="0">
                <a:latin typeface="Calibri"/>
                <a:cs typeface="Calibri"/>
              </a:rPr>
              <a:t>Capital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recibirán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una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carta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mediados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abril</a:t>
            </a:r>
            <a:r>
              <a:rPr lang="es-419" sz="2000" spc="-20" dirty="0" smtClean="0">
                <a:latin typeface="Calibri"/>
                <a:cs typeface="Calibri"/>
              </a:rPr>
              <a:t> para informar </a:t>
            </a:r>
            <a:r>
              <a:rPr lang="es-419" sz="2000" dirty="0" smtClean="0">
                <a:latin typeface="Calibri"/>
                <a:cs typeface="Calibri"/>
              </a:rPr>
              <a:t>que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deberán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volver </a:t>
            </a:r>
            <a:r>
              <a:rPr lang="es-419" sz="2000" dirty="0" smtClean="0">
                <a:latin typeface="Calibri"/>
                <a:cs typeface="Calibri"/>
              </a:rPr>
              <a:t>a</a:t>
            </a:r>
            <a:r>
              <a:rPr lang="es-419" sz="2000" spc="-3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presentar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solicitud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antes</a:t>
            </a:r>
            <a:r>
              <a:rPr lang="es-419" sz="2000" spc="-20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del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31</a:t>
            </a:r>
            <a:r>
              <a:rPr lang="es-419" sz="2000" spc="-25" dirty="0" smtClean="0">
                <a:latin typeface="Calibri"/>
                <a:cs typeface="Calibri"/>
              </a:rPr>
              <a:t> </a:t>
            </a:r>
            <a:r>
              <a:rPr lang="es-419" sz="2000" dirty="0" smtClean="0">
                <a:latin typeface="Calibri"/>
                <a:cs typeface="Calibri"/>
              </a:rPr>
              <a:t>de</a:t>
            </a:r>
            <a:r>
              <a:rPr lang="es-419" sz="2000" spc="-15" dirty="0" smtClean="0">
                <a:latin typeface="Calibri"/>
                <a:cs typeface="Calibri"/>
              </a:rPr>
              <a:t> </a:t>
            </a:r>
            <a:r>
              <a:rPr lang="es-419" sz="2000" spc="-10" dirty="0" smtClean="0">
                <a:latin typeface="Calibri"/>
                <a:cs typeface="Calibri"/>
              </a:rPr>
              <a:t>mayo.</a:t>
            </a:r>
            <a:endParaRPr lang="es-419" sz="2000" dirty="0">
              <a:latin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38"/>
    </mc:Choice>
    <mc:Fallback xmlns="">
      <p:transition spd="slow" advTm="44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744560"/>
              </p:ext>
            </p:extLst>
          </p:nvPr>
        </p:nvGraphicFramePr>
        <p:xfrm>
          <a:off x="421374" y="3771572"/>
          <a:ext cx="10344150" cy="20516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3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2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33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8760">
                <a:tc>
                  <a:txBody>
                    <a:bodyPr/>
                    <a:lstStyle/>
                    <a:p>
                      <a:pPr marL="31750">
                        <a:lnSpc>
                          <a:spcPts val="1385"/>
                        </a:lnSpc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Servicios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emergencia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Medicaid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1130">
                        <a:lnSpc>
                          <a:spcPts val="138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1,600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2575">
                        <a:lnSpc>
                          <a:spcPts val="1385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Junio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2023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hasta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Agosto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2023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6575">
                        <a:lnSpc>
                          <a:spcPts val="1385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Necesitan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completar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una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renovación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Medicaid relacionado con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tuberculosis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B="0"/>
                </a:tc>
                <a:tc>
                  <a:txBody>
                    <a:bodyPr/>
                    <a:lstStyle/>
                    <a:p>
                      <a:pPr marL="15113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100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B="0"/>
                </a:tc>
                <a:tc>
                  <a:txBody>
                    <a:bodyPr/>
                    <a:lstStyle/>
                    <a:p>
                      <a:pPr marL="2825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Junio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2023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hasta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Agosto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2023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B="0"/>
                </a:tc>
                <a:tc>
                  <a:txBody>
                    <a:bodyPr/>
                    <a:lstStyle/>
                    <a:p>
                      <a:pPr marL="5365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Necesitan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completar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una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renovación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Medicaid con </a:t>
                      </a:r>
                      <a:r>
                        <a:rPr sz="1200" b="1" spc="-10" dirty="0" smtClean="0">
                          <a:latin typeface="Calibri"/>
                          <a:cs typeface="Calibri"/>
                        </a:rPr>
                        <a:t>deducible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B="0"/>
                </a:tc>
                <a:tc>
                  <a:txBody>
                    <a:bodyPr/>
                    <a:lstStyle/>
                    <a:p>
                      <a:pPr marL="15113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960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B="0"/>
                </a:tc>
                <a:tc>
                  <a:txBody>
                    <a:bodyPr/>
                    <a:lstStyle/>
                    <a:p>
                      <a:pPr marL="2825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Junio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2023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hasta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Agosto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2023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B="0"/>
                </a:tc>
                <a:tc>
                  <a:txBody>
                    <a:bodyPr/>
                    <a:lstStyle/>
                    <a:p>
                      <a:pPr marL="5365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Necesitan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volver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presentar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solicitud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SSI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Medicaid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B="0"/>
                </a:tc>
                <a:tc>
                  <a:txBody>
                    <a:bodyPr/>
                    <a:lstStyle/>
                    <a:p>
                      <a:pPr marL="15113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8,390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B="0"/>
                </a:tc>
                <a:tc>
                  <a:txBody>
                    <a:bodyPr/>
                    <a:lstStyle/>
                    <a:p>
                      <a:pPr marL="2825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Septiembre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2023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hasta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Marzo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2024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B="0"/>
                </a:tc>
                <a:tc>
                  <a:txBody>
                    <a:bodyPr/>
                    <a:lstStyle/>
                    <a:p>
                      <a:pPr marL="5365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*Ex-Parte/Necesitan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volver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presentar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solicitud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51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GAP  Filling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L="1511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370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L="2825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Marzo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2024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L="5365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Necesitan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volver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presentar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solicitud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000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230">
                <a:tc>
                  <a:txBody>
                    <a:bodyPr/>
                    <a:lstStyle/>
                    <a:p>
                      <a:pPr marL="31750" marR="705485">
                        <a:lnSpc>
                          <a:spcPts val="1390"/>
                        </a:lnSpc>
                        <a:spcBef>
                          <a:spcPts val="610"/>
                        </a:spcBef>
                      </a:pP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Foster Care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 smtClean="0">
                          <a:latin typeface="Calibri"/>
                          <a:cs typeface="Calibri"/>
                        </a:rPr>
                        <a:t>Medicaid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Asistencia</a:t>
                      </a:r>
                      <a:r>
                        <a:rPr sz="12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200" b="1" spc="-10" dirty="0" smtClean="0">
                          <a:latin typeface="Calibri"/>
                          <a:cs typeface="Calibri"/>
                        </a:rPr>
                        <a:t>adopción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,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774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595">
                <a:tc>
                  <a:txBody>
                    <a:bodyPr/>
                    <a:lstStyle/>
                    <a:p>
                      <a:pPr marL="31750">
                        <a:lnSpc>
                          <a:spcPts val="1390"/>
                        </a:lnSpc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Tutela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Subsidiada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1130">
                        <a:lnSpc>
                          <a:spcPts val="139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1,702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2575">
                        <a:lnSpc>
                          <a:spcPts val="139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Abril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Mayo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2024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6575">
                        <a:lnSpc>
                          <a:spcPts val="139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Necesitan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volver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presentar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solicitud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" name="object 3"/>
          <p:cNvGrpSpPr/>
          <p:nvPr/>
        </p:nvGrpSpPr>
        <p:grpSpPr>
          <a:xfrm>
            <a:off x="91445" y="308239"/>
            <a:ext cx="10058400" cy="1220470"/>
            <a:chOff x="91445" y="308239"/>
            <a:chExt cx="10058400" cy="1220470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45" y="324197"/>
              <a:ext cx="10058400" cy="12044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54228" y="308239"/>
              <a:ext cx="8299450" cy="708025"/>
            </a:xfrm>
            <a:custGeom>
              <a:avLst/>
              <a:gdLst/>
              <a:ahLst/>
              <a:cxnLst/>
              <a:rect l="l" t="t" r="r" b="b"/>
              <a:pathLst>
                <a:path w="8299450" h="708025">
                  <a:moveTo>
                    <a:pt x="8298872" y="0"/>
                  </a:moveTo>
                  <a:lnTo>
                    <a:pt x="0" y="0"/>
                  </a:lnTo>
                  <a:lnTo>
                    <a:pt x="0" y="707885"/>
                  </a:lnTo>
                  <a:lnTo>
                    <a:pt x="8298872" y="707885"/>
                  </a:lnTo>
                  <a:lnTo>
                    <a:pt x="82988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/>
          <p:nvPr/>
        </p:nvSpPr>
        <p:spPr>
          <a:xfrm>
            <a:off x="11361106" y="0"/>
            <a:ext cx="831215" cy="6858000"/>
          </a:xfrm>
          <a:custGeom>
            <a:avLst/>
            <a:gdLst/>
            <a:ahLst/>
            <a:cxnLst/>
            <a:rect l="l" t="t" r="r" b="b"/>
            <a:pathLst>
              <a:path w="831215" h="6858000">
                <a:moveTo>
                  <a:pt x="830893" y="0"/>
                </a:moveTo>
                <a:lnTo>
                  <a:pt x="0" y="0"/>
                </a:lnTo>
                <a:lnTo>
                  <a:pt x="0" y="6857999"/>
                </a:lnTo>
                <a:lnTo>
                  <a:pt x="830893" y="6857999"/>
                </a:lnTo>
                <a:lnTo>
                  <a:pt x="830893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732968" y="327659"/>
            <a:ext cx="2527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CONDADO</a:t>
            </a:r>
            <a:r>
              <a:rPr spc="-20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spc="-20" dirty="0"/>
              <a:t>DANE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40424" y="632459"/>
            <a:ext cx="10457180" cy="2858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04925">
              <a:lnSpc>
                <a:spcPts val="232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DEPARTAMENTO</a:t>
            </a:r>
            <a:r>
              <a:rPr sz="2000" b="1" spc="-4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A58"/>
                </a:solidFill>
                <a:latin typeface="Arial"/>
                <a:cs typeface="Arial"/>
              </a:rPr>
              <a:t>SERVICIOS</a:t>
            </a:r>
            <a:r>
              <a:rPr sz="2000" b="1" spc="-25" dirty="0">
                <a:solidFill>
                  <a:srgbClr val="005A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A58"/>
                </a:solidFill>
                <a:latin typeface="Arial"/>
                <a:cs typeface="Arial"/>
              </a:rPr>
              <a:t>HUMANOS</a:t>
            </a:r>
            <a:endParaRPr sz="2000" dirty="0">
              <a:latin typeface="Arial"/>
              <a:cs typeface="Arial"/>
            </a:endParaRPr>
          </a:p>
          <a:p>
            <a:pPr marL="1304925">
              <a:lnSpc>
                <a:spcPts val="2800"/>
              </a:lnSpc>
            </a:pP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Reversión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de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la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F7941D"/>
                </a:solidFill>
                <a:latin typeface="Century Gothic"/>
                <a:cs typeface="Century Gothic"/>
              </a:rPr>
              <a:t>salud</a:t>
            </a:r>
            <a:r>
              <a:rPr sz="2400" spc="-5" dirty="0">
                <a:solidFill>
                  <a:srgbClr val="F7941D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F7941D"/>
                </a:solidFill>
                <a:latin typeface="Century Gothic"/>
                <a:cs typeface="Century Gothic"/>
              </a:rPr>
              <a:t>pública</a:t>
            </a:r>
            <a:endParaRPr sz="2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00" dirty="0">
              <a:latin typeface="Century Gothic"/>
              <a:cs typeface="Century Gothic"/>
            </a:endParaRPr>
          </a:p>
          <a:p>
            <a:pPr marL="3406775" marR="2971165" indent="-405765">
              <a:lnSpc>
                <a:spcPct val="137600"/>
              </a:lnSpc>
            </a:pPr>
            <a:r>
              <a:rPr sz="1700" b="1" i="1" dirty="0">
                <a:latin typeface="Calibri"/>
                <a:cs typeface="Calibri"/>
              </a:rPr>
              <a:t>Principales</a:t>
            </a:r>
            <a:r>
              <a:rPr sz="1700" b="1" i="1" spc="-40" dirty="0">
                <a:latin typeface="Calibri"/>
                <a:cs typeface="Calibri"/>
              </a:rPr>
              <a:t> </a:t>
            </a:r>
            <a:r>
              <a:rPr sz="1700" b="1" i="1" dirty="0">
                <a:latin typeface="Calibri"/>
                <a:cs typeface="Calibri"/>
              </a:rPr>
              <a:t>implicaciones</a:t>
            </a:r>
            <a:r>
              <a:rPr sz="1700" b="1" i="1" spc="-25" dirty="0">
                <a:latin typeface="Calibri"/>
                <a:cs typeface="Calibri"/>
              </a:rPr>
              <a:t> </a:t>
            </a:r>
            <a:r>
              <a:rPr sz="1700" b="1" i="1" dirty="0">
                <a:latin typeface="Calibri"/>
                <a:cs typeface="Calibri"/>
              </a:rPr>
              <a:t>para</a:t>
            </a:r>
            <a:r>
              <a:rPr sz="1700" b="1" i="1" spc="-25" dirty="0">
                <a:latin typeface="Calibri"/>
                <a:cs typeface="Calibri"/>
              </a:rPr>
              <a:t> </a:t>
            </a:r>
            <a:r>
              <a:rPr sz="1700" b="1" i="1" dirty="0">
                <a:latin typeface="Calibri"/>
                <a:cs typeface="Calibri"/>
              </a:rPr>
              <a:t>nuestra</a:t>
            </a:r>
            <a:r>
              <a:rPr sz="1700" b="1" i="1" spc="-25" dirty="0">
                <a:latin typeface="Calibri"/>
                <a:cs typeface="Calibri"/>
              </a:rPr>
              <a:t> </a:t>
            </a:r>
            <a:r>
              <a:rPr sz="1700" b="1" i="1" spc="-10" dirty="0">
                <a:latin typeface="Calibri"/>
                <a:cs typeface="Calibri"/>
              </a:rPr>
              <a:t>comunidad </a:t>
            </a:r>
            <a:r>
              <a:rPr sz="1700" b="1" i="1" dirty="0">
                <a:latin typeface="Calibri"/>
                <a:cs typeface="Calibri"/>
              </a:rPr>
              <a:t>Planes</a:t>
            </a:r>
            <a:r>
              <a:rPr sz="1700" b="1" i="1" spc="-15" dirty="0">
                <a:latin typeface="Calibri"/>
                <a:cs typeface="Calibri"/>
              </a:rPr>
              <a:t> </a:t>
            </a:r>
            <a:r>
              <a:rPr sz="1700" b="1" i="1" dirty="0">
                <a:latin typeface="Calibri"/>
                <a:cs typeface="Calibri"/>
              </a:rPr>
              <a:t>de</a:t>
            </a:r>
            <a:r>
              <a:rPr sz="1700" b="1" i="1" spc="-5" dirty="0">
                <a:latin typeface="Calibri"/>
                <a:cs typeface="Calibri"/>
              </a:rPr>
              <a:t> </a:t>
            </a:r>
            <a:r>
              <a:rPr sz="1700" b="1" i="1" dirty="0">
                <a:latin typeface="Calibri"/>
                <a:cs typeface="Calibri"/>
              </a:rPr>
              <a:t>reversión de</a:t>
            </a:r>
            <a:r>
              <a:rPr sz="1700" b="1" i="1" spc="-5" dirty="0">
                <a:latin typeface="Calibri"/>
                <a:cs typeface="Calibri"/>
              </a:rPr>
              <a:t> </a:t>
            </a:r>
            <a:r>
              <a:rPr sz="1700" b="1" i="1" dirty="0">
                <a:latin typeface="Calibri"/>
                <a:cs typeface="Calibri"/>
              </a:rPr>
              <a:t>servicios </a:t>
            </a:r>
            <a:r>
              <a:rPr sz="1700" b="1" i="1" spc="-10" dirty="0">
                <a:latin typeface="Calibri"/>
                <a:cs typeface="Calibri"/>
              </a:rPr>
              <a:t>médicos:</a:t>
            </a:r>
            <a:endParaRPr sz="17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2450" dirty="0">
              <a:latin typeface="Calibri"/>
              <a:cs typeface="Calibri"/>
            </a:endParaRPr>
          </a:p>
          <a:p>
            <a:pPr marL="12700" marR="5080">
              <a:lnSpc>
                <a:spcPct val="90600"/>
              </a:lnSpc>
              <a:tabLst>
                <a:tab pos="4472305" algn="l"/>
              </a:tabLst>
            </a:pPr>
            <a:r>
              <a:rPr lang="es-419" sz="1700" dirty="0" smtClean="0">
                <a:latin typeface="Calibri"/>
                <a:cs typeface="Calibri"/>
              </a:rPr>
              <a:t>Algunos</a:t>
            </a:r>
            <a:r>
              <a:rPr lang="es-419" sz="1700" spc="-4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otros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segmentos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poblaciones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específicas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MA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se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manejarán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de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manera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spc="-10" dirty="0" smtClean="0">
                <a:latin typeface="Calibri"/>
                <a:cs typeface="Calibri"/>
              </a:rPr>
              <a:t>diferente,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pero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eso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se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reflejará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spc="-25" dirty="0" smtClean="0">
                <a:latin typeface="Calibri"/>
                <a:cs typeface="Calibri"/>
              </a:rPr>
              <a:t>en </a:t>
            </a:r>
            <a:r>
              <a:rPr lang="es-419" sz="1700" dirty="0" smtClean="0">
                <a:latin typeface="Calibri"/>
                <a:cs typeface="Calibri"/>
              </a:rPr>
              <a:t>su</a:t>
            </a:r>
            <a:r>
              <a:rPr lang="es-419" sz="1700" spc="-4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aviso,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como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lo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indica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el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cuadro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</a:t>
            </a:r>
            <a:r>
              <a:rPr lang="es-419" sz="1700" spc="-20" dirty="0" smtClean="0">
                <a:latin typeface="Calibri"/>
                <a:cs typeface="Calibri"/>
              </a:rPr>
              <a:t> </a:t>
            </a:r>
            <a:r>
              <a:rPr lang="es-419" sz="1700" spc="-10" dirty="0" smtClean="0">
                <a:latin typeface="Calibri"/>
                <a:cs typeface="Calibri"/>
              </a:rPr>
              <a:t>continuación. </a:t>
            </a:r>
            <a:r>
              <a:rPr lang="es-419" sz="1700" dirty="0" smtClean="0">
                <a:latin typeface="Calibri"/>
                <a:cs typeface="Calibri"/>
              </a:rPr>
              <a:t>Algunos participantes</a:t>
            </a:r>
            <a:r>
              <a:rPr lang="es-419" sz="1700" spc="-5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necesitarán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volver</a:t>
            </a:r>
            <a:r>
              <a:rPr lang="es-419" sz="1700" spc="-4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spc="-10" dirty="0" smtClean="0">
                <a:latin typeface="Calibri"/>
                <a:cs typeface="Calibri"/>
              </a:rPr>
              <a:t>presentar</a:t>
            </a:r>
            <a:r>
              <a:rPr lang="es-419" sz="1700" spc="-4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una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solicitud</a:t>
            </a:r>
            <a:r>
              <a:rPr lang="es-419" sz="1700" spc="-4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para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spc="-10" dirty="0" smtClean="0">
                <a:latin typeface="Calibri"/>
                <a:cs typeface="Calibri"/>
              </a:rPr>
              <a:t>mantener </a:t>
            </a:r>
            <a:r>
              <a:rPr lang="es-419" sz="1700" dirty="0" smtClean="0">
                <a:latin typeface="Calibri"/>
                <a:cs typeface="Calibri"/>
              </a:rPr>
              <a:t>la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cobertura.</a:t>
            </a:r>
            <a:r>
              <a:rPr lang="es-419" sz="1700" spc="3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*Las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cifras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continuación</a:t>
            </a:r>
            <a:r>
              <a:rPr lang="es-419" sz="1700" spc="-30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son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números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a</a:t>
            </a:r>
            <a:r>
              <a:rPr lang="es-419" sz="1700" spc="-25" dirty="0" smtClean="0">
                <a:latin typeface="Calibri"/>
                <a:cs typeface="Calibri"/>
              </a:rPr>
              <a:t> </a:t>
            </a:r>
            <a:r>
              <a:rPr lang="es-419" sz="1700" dirty="0" smtClean="0">
                <a:latin typeface="Calibri"/>
                <a:cs typeface="Calibri"/>
              </a:rPr>
              <a:t>nivel</a:t>
            </a:r>
            <a:r>
              <a:rPr lang="es-419" sz="1700" spc="-35" dirty="0" smtClean="0">
                <a:latin typeface="Calibri"/>
                <a:cs typeface="Calibri"/>
              </a:rPr>
              <a:t> </a:t>
            </a:r>
            <a:r>
              <a:rPr lang="es-419" sz="1700" spc="-10" dirty="0" smtClean="0">
                <a:latin typeface="Calibri"/>
                <a:cs typeface="Calibri"/>
              </a:rPr>
              <a:t>estatal.</a:t>
            </a:r>
            <a:endParaRPr lang="es-419" sz="1700" dirty="0">
              <a:latin typeface="Calibri"/>
              <a:cs typeface="Calibri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159"/>
    </mc:Choice>
    <mc:Fallback xmlns="">
      <p:transition spd="slow" advTm="126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690</TotalTime>
  <Words>3877</Words>
  <Application>Microsoft Office PowerPoint</Application>
  <PresentationFormat>Widescreen</PresentationFormat>
  <Paragraphs>292</Paragraphs>
  <Slides>22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Times New Roman</vt:lpstr>
      <vt:lpstr>Office Theme</vt:lpstr>
      <vt:lpstr>PowerPoint Presentation</vt:lpstr>
      <vt:lpstr>CONDADO DE DANE</vt:lpstr>
      <vt:lpstr>CONDADO DE DANE</vt:lpstr>
      <vt:lpstr>CONDADO DE DANE</vt:lpstr>
      <vt:lpstr>CONDADO DE DANE</vt:lpstr>
      <vt:lpstr>CONDADO DE DANE</vt:lpstr>
      <vt:lpstr>CONDADO DE DANE</vt:lpstr>
      <vt:lpstr>CONDADO DE DANE</vt:lpstr>
      <vt:lpstr>CONDADO DE DANE</vt:lpstr>
      <vt:lpstr>CONDADO DE DANE</vt:lpstr>
      <vt:lpstr>Reversión de la salud pública</vt:lpstr>
      <vt:lpstr>Reversión de la salud pública</vt:lpstr>
      <vt:lpstr>CONDADO DE DANE</vt:lpstr>
      <vt:lpstr>CONDADO DE DANE</vt:lpstr>
      <vt:lpstr>CONDADO DE DANE</vt:lpstr>
      <vt:lpstr>CONDADO DE DANE</vt:lpstr>
      <vt:lpstr>CONDADO DE DANE</vt:lpstr>
      <vt:lpstr>CONDADO DE DANE</vt:lpstr>
      <vt:lpstr>CONDADO DE DANE</vt:lpstr>
      <vt:lpstr>CONDADO DE DANE</vt:lpstr>
      <vt:lpstr>CONDADO DE DANE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Porto-Sanchez, Patricia</dc:creator>
  <cp:lastModifiedBy>Porto-Sanchez, Patricia</cp:lastModifiedBy>
  <cp:revision>57</cp:revision>
  <dcterms:created xsi:type="dcterms:W3CDTF">2023-03-03T20:17:47Z</dcterms:created>
  <dcterms:modified xsi:type="dcterms:W3CDTF">2023-03-08T15:05:03Z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2023-03-02T00:00:00Z</vt:filetime>
  </property>
  <property fmtid="{D5CDD505-2E9C-101B-9397-08002B2CF9AE}" pid="3" name="LastSaved">
    <vt:filetime>2023-03-03T00:00:00Z</vt:filetime>
  </property>
  <property fmtid="{D5CDD505-2E9C-101B-9397-08002B2CF9AE}" pid="4" name="Producer">
    <vt:lpwstr>macOS Version 11.5.2 (Build 20G95) Quartz PDFContext</vt:lpwstr>
  </property>
</Properties>
</file>